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262" r:id="rId37"/>
    <p:sldId id="260" r:id="rId38"/>
    <p:sldId id="293" r:id="rId39"/>
    <p:sldId id="257" r:id="rId40"/>
    <p:sldId id="278" r:id="rId41"/>
    <p:sldId id="277" r:id="rId42"/>
    <p:sldId id="263" r:id="rId43"/>
    <p:sldId id="264" r:id="rId44"/>
    <p:sldId id="273" r:id="rId45"/>
    <p:sldId id="279" r:id="rId46"/>
    <p:sldId id="287" r:id="rId47"/>
    <p:sldId id="294" r:id="rId48"/>
    <p:sldId id="265" r:id="rId49"/>
    <p:sldId id="285" r:id="rId50"/>
    <p:sldId id="286" r:id="rId51"/>
    <p:sldId id="266" r:id="rId52"/>
    <p:sldId id="288" r:id="rId53"/>
    <p:sldId id="267" r:id="rId54"/>
    <p:sldId id="289" r:id="rId55"/>
    <p:sldId id="268" r:id="rId56"/>
    <p:sldId id="272" r:id="rId57"/>
    <p:sldId id="290" r:id="rId58"/>
    <p:sldId id="275" r:id="rId59"/>
    <p:sldId id="276" r:id="rId60"/>
    <p:sldId id="291" r:id="rId61"/>
    <p:sldId id="271" r:id="rId62"/>
    <p:sldId id="269" r:id="rId63"/>
    <p:sldId id="292" r:id="rId64"/>
    <p:sldId id="280" r:id="rId65"/>
    <p:sldId id="281" r:id="rId66"/>
    <p:sldId id="282" r:id="rId67"/>
    <p:sldId id="283" r:id="rId68"/>
    <p:sldId id="284" r:id="rId69"/>
  </p:sldIdLst>
  <p:sldSz cx="9144000" cy="6858000" type="screen4x3"/>
  <p:notesSz cx="6858000" cy="9144000"/>
  <p:embeddedFontLst>
    <p:embeddedFont>
      <p:font typeface="Calibri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7" autoAdjust="0"/>
    <p:restoredTop sz="94660"/>
  </p:normalViewPr>
  <p:slideViewPr>
    <p:cSldViewPr>
      <p:cViewPr>
        <p:scale>
          <a:sx n="64" d="100"/>
          <a:sy n="64" d="100"/>
        </p:scale>
        <p:origin x="-151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EFD22-B603-4D02-BEAC-E29B2729681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5226E-09C5-444A-AB17-4620FBEF7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345</a:t>
            </a:r>
            <a:br>
              <a:rPr lang="en-US" dirty="0" smtClean="0"/>
            </a:br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and Math Review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Logarithms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Product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Quotient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Logarithms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 of base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Morgan’s Law</a:t>
            </a:r>
          </a:p>
          <a:p>
            <a:pPr lvl="1"/>
            <a:r>
              <a:rPr lang="en-US" dirty="0" smtClean="0"/>
              <a:t>Propositions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10 minute break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Deductive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Contrapositive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Inductive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(cont’d)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Contradiction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895600"/>
          <a:ext cx="61722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/>
                <a:gridCol w="1234440"/>
                <a:gridCol w="1234440"/>
                <a:gridCol w="1234440"/>
                <a:gridCol w="1234440"/>
              </a:tblGrid>
              <a:tr h="716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~p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p-&gt;q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~p</a:t>
                      </a:r>
                      <a:r>
                        <a:rPr lang="en-US" sz="2800" baseline="0" dirty="0" smtClean="0"/>
                        <a:t> V q</a:t>
                      </a:r>
                      <a:endParaRPr lang="en-US" sz="2800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(cont’d)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Deduction (example)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838200"/>
            <a:ext cx="4800600" cy="380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Conjecture: If </a:t>
            </a:r>
            <a:r>
              <a:rPr lang="en-US" sz="2400" i="1" dirty="0" smtClean="0"/>
              <a:t>x</a:t>
            </a:r>
            <a:r>
              <a:rPr lang="en-US" sz="2400" dirty="0" smtClean="0"/>
              <a:t> is even, then 5</a:t>
            </a:r>
            <a:r>
              <a:rPr lang="en-US" sz="2400" i="1" dirty="0" smtClean="0"/>
              <a:t>x</a:t>
            </a:r>
            <a:r>
              <a:rPr lang="en-US" sz="2400" dirty="0" smtClean="0"/>
              <a:t> is even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Deduction </a:t>
            </a:r>
            <a:r>
              <a:rPr lang="en-US" dirty="0" smtClean="0"/>
              <a:t>(cont’d)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838200"/>
            <a:ext cx="4800600" cy="380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Conjecture: If </a:t>
            </a:r>
            <a:r>
              <a:rPr lang="en-US" sz="2400" i="1" dirty="0" smtClean="0"/>
              <a:t>x</a:t>
            </a:r>
            <a:r>
              <a:rPr lang="en-US" sz="2400" dirty="0" smtClean="0"/>
              <a:t> is even, then 5</a:t>
            </a:r>
            <a:r>
              <a:rPr lang="en-US" sz="2400" i="1" dirty="0" smtClean="0"/>
              <a:t>x</a:t>
            </a:r>
            <a:r>
              <a:rPr lang="en-US" sz="2400" dirty="0" smtClean="0"/>
              <a:t> is even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Contrapositive</a:t>
            </a:r>
            <a:r>
              <a:rPr lang="en-US" dirty="0" smtClean="0"/>
              <a:t> (example)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838200"/>
            <a:ext cx="4267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Conjecture: If x^2 is odd, then x is odd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345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Qiyam</a:t>
            </a:r>
            <a:r>
              <a:rPr lang="en-US" dirty="0" smtClean="0"/>
              <a:t> Tung</a:t>
            </a:r>
          </a:p>
          <a:p>
            <a:endParaRPr lang="en-US" dirty="0" smtClean="0"/>
          </a:p>
          <a:p>
            <a:r>
              <a:rPr lang="en-US" dirty="0" smtClean="0"/>
              <a:t>TA</a:t>
            </a:r>
          </a:p>
          <a:p>
            <a:pPr lvl="1"/>
            <a:r>
              <a:rPr lang="en-US" dirty="0" err="1" smtClean="0"/>
              <a:t>Sankar</a:t>
            </a:r>
            <a:r>
              <a:rPr lang="en-US" dirty="0" smtClean="0"/>
              <a:t> </a:t>
            </a:r>
            <a:r>
              <a:rPr lang="en-US" dirty="0" err="1" smtClean="0"/>
              <a:t>Veeramoni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Contrapositive</a:t>
            </a:r>
            <a:r>
              <a:rPr lang="en-US" dirty="0" smtClean="0"/>
              <a:t> </a:t>
            </a:r>
            <a:r>
              <a:rPr lang="en-US" dirty="0" smtClean="0"/>
              <a:t>(cont’d)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838200"/>
            <a:ext cx="4267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Conjecture: If x^2 is odd, then x is odd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Inductive (example)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54864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Conjecture: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Inductive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Inductive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(example 1)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6248400" cy="533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Conjecture: There are infinite prime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(example 1 cont’d)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(example 1 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(example)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6248400" cy="533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Conjecture: The square root of 2 is irrational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(cont’d)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Webpage</a:t>
            </a:r>
          </a:p>
          <a:p>
            <a:pPr lvl="1"/>
            <a:r>
              <a:rPr lang="en-US" sz="2000" dirty="0" smtClean="0"/>
              <a:t>http://www.cs.arizona.edu/classes/cs345/summer14/</a:t>
            </a:r>
          </a:p>
          <a:p>
            <a:endParaRPr lang="en-US" dirty="0" smtClean="0"/>
          </a:p>
          <a:p>
            <a:r>
              <a:rPr lang="en-US" dirty="0" smtClean="0"/>
              <a:t>Syllabus</a:t>
            </a:r>
          </a:p>
          <a:p>
            <a:pPr lvl="1"/>
            <a:r>
              <a:rPr lang="en-US" sz="2000" dirty="0" smtClean="0"/>
              <a:t>http://www.cs.arizona.edu/classes/cs345/summer14/syllabus.html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345</a:t>
            </a:r>
            <a:br>
              <a:rPr lang="en-US" dirty="0" smtClean="0"/>
            </a:br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and Math Review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345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Qiyam</a:t>
            </a:r>
            <a:r>
              <a:rPr lang="en-US" dirty="0" smtClean="0"/>
              <a:t> Tung</a:t>
            </a:r>
          </a:p>
          <a:p>
            <a:endParaRPr lang="en-US" dirty="0" smtClean="0"/>
          </a:p>
          <a:p>
            <a:r>
              <a:rPr lang="en-US" dirty="0" smtClean="0"/>
              <a:t>TA</a:t>
            </a:r>
          </a:p>
          <a:p>
            <a:pPr lvl="1"/>
            <a:r>
              <a:rPr lang="en-US" dirty="0" err="1" smtClean="0"/>
              <a:t>Sankar</a:t>
            </a:r>
            <a:r>
              <a:rPr lang="en-US" dirty="0" smtClean="0"/>
              <a:t> </a:t>
            </a:r>
            <a:r>
              <a:rPr lang="en-US" dirty="0" err="1" smtClean="0"/>
              <a:t>Veeramoni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Webpage</a:t>
            </a:r>
          </a:p>
          <a:p>
            <a:pPr lvl="1"/>
            <a:r>
              <a:rPr lang="en-US" sz="2000" dirty="0" smtClean="0"/>
              <a:t>http://www.cs.arizona.edu/classes/cs345/summer14/</a:t>
            </a:r>
          </a:p>
          <a:p>
            <a:endParaRPr lang="en-US" dirty="0" smtClean="0"/>
          </a:p>
          <a:p>
            <a:r>
              <a:rPr lang="en-US" dirty="0" smtClean="0"/>
              <a:t>Syllabus</a:t>
            </a:r>
          </a:p>
          <a:p>
            <a:pPr lvl="1"/>
            <a:r>
              <a:rPr lang="en-US" sz="2000" dirty="0" smtClean="0"/>
              <a:t>http://www.cs.arizona.edu/classes/cs345/summer14/syllabus.html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qiyam\Downloads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1785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Intersection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qiyam\Downloads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1785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Defining sets</a:t>
            </a:r>
          </a:p>
          <a:p>
            <a:pPr lvl="1"/>
            <a:r>
              <a:rPr lang="en-US" dirty="0" smtClean="0"/>
              <a:t>Even numbers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Odd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 smtClean="0"/>
              <a:t>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</a:t>
            </a:r>
            <a:r>
              <a:rPr lang="en-US" dirty="0" smtClean="0"/>
              <a:t>form equivalents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Triangular numbers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 of powers of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Logarithms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Product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Quotient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Logarithms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 of base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Morgan’s Law</a:t>
            </a:r>
          </a:p>
          <a:p>
            <a:pPr lvl="1"/>
            <a:r>
              <a:rPr lang="en-US" dirty="0" smtClean="0"/>
              <a:t>Propositions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10 minute break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Deductive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Contrapositive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Inductive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(cont’d)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Contradiction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895600"/>
          <a:ext cx="61722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/>
                <a:gridCol w="1234440"/>
                <a:gridCol w="1234440"/>
                <a:gridCol w="1234440"/>
                <a:gridCol w="1234440"/>
              </a:tblGrid>
              <a:tr h="7162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~p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p-&gt;q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~p</a:t>
                      </a:r>
                      <a:r>
                        <a:rPr lang="en-US" sz="2800" baseline="0" dirty="0" smtClean="0"/>
                        <a:t> V q</a:t>
                      </a:r>
                      <a:endParaRPr lang="en-US" sz="2800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Intersection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(cont’d)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Deduction (example)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838200"/>
            <a:ext cx="4800600" cy="380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Conjecture: If </a:t>
            </a:r>
            <a:r>
              <a:rPr lang="en-US" sz="2400" i="1" dirty="0" smtClean="0"/>
              <a:t>x</a:t>
            </a:r>
            <a:r>
              <a:rPr lang="en-US" sz="2400" dirty="0" smtClean="0"/>
              <a:t> is even, then 5</a:t>
            </a:r>
            <a:r>
              <a:rPr lang="en-US" sz="2400" i="1" dirty="0" smtClean="0"/>
              <a:t>x</a:t>
            </a:r>
            <a:r>
              <a:rPr lang="en-US" sz="2400" dirty="0" smtClean="0"/>
              <a:t> is even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Deduction </a:t>
            </a:r>
            <a:r>
              <a:rPr lang="en-US" dirty="0" smtClean="0"/>
              <a:t>(cont’d)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838200"/>
            <a:ext cx="4800600" cy="380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Conjecture: If </a:t>
            </a:r>
            <a:r>
              <a:rPr lang="en-US" sz="2400" i="1" dirty="0" smtClean="0"/>
              <a:t>x</a:t>
            </a:r>
            <a:r>
              <a:rPr lang="en-US" sz="2400" dirty="0" smtClean="0"/>
              <a:t> is even, then 5</a:t>
            </a:r>
            <a:r>
              <a:rPr lang="en-US" sz="2400" i="1" dirty="0" smtClean="0"/>
              <a:t>x</a:t>
            </a:r>
            <a:r>
              <a:rPr lang="en-US" sz="2400" dirty="0" smtClean="0"/>
              <a:t> is even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Contrapositive</a:t>
            </a:r>
            <a:r>
              <a:rPr lang="en-US" dirty="0" smtClean="0"/>
              <a:t> (example)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838200"/>
            <a:ext cx="4267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Conjecture: If x^2 is odd, then x is odd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Contrapositive</a:t>
            </a:r>
            <a:r>
              <a:rPr lang="en-US" dirty="0" smtClean="0"/>
              <a:t> </a:t>
            </a:r>
            <a:r>
              <a:rPr lang="en-US" dirty="0" smtClean="0"/>
              <a:t>(cont’d)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838200"/>
            <a:ext cx="4267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Conjecture: If x^2 is odd, then x is odd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Inductive (example)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54864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Conjecture: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Inductive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Inductive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(example 1)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6248400" cy="533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Conjecture: There are infinite prime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(example 1 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Defining sets</a:t>
            </a:r>
          </a:p>
          <a:p>
            <a:pPr lvl="1"/>
            <a:r>
              <a:rPr lang="en-US" dirty="0" smtClean="0"/>
              <a:t>Even numbers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Odd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(example 1 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(example)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6248400" cy="533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Conjecture: The square root of 2 is irrational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 smtClean="0"/>
              <a:t>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</a:t>
            </a:r>
            <a:r>
              <a:rPr lang="en-US" dirty="0" smtClean="0"/>
              <a:t>form equivalents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Triangular numbers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 of powers of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458</Words>
  <Application>Microsoft Office PowerPoint</Application>
  <PresentationFormat>On-screen Show (4:3)</PresentationFormat>
  <Paragraphs>204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CS 345 Lecture 1</vt:lpstr>
      <vt:lpstr>CS 345</vt:lpstr>
      <vt:lpstr>Administrivia</vt:lpstr>
      <vt:lpstr>Slide 4</vt:lpstr>
      <vt:lpstr>Sets</vt:lpstr>
      <vt:lpstr>Sets (cont’d)</vt:lpstr>
      <vt:lpstr>Sets</vt:lpstr>
      <vt:lpstr>Sequences</vt:lpstr>
      <vt:lpstr>Closed form equivalents </vt:lpstr>
      <vt:lpstr>Logarithms </vt:lpstr>
      <vt:lpstr>Logarithms (cont’d) </vt:lpstr>
      <vt:lpstr>Logical Equivalences</vt:lpstr>
      <vt:lpstr>10 minute break</vt:lpstr>
      <vt:lpstr>Proofs </vt:lpstr>
      <vt:lpstr>Proofs (cont’d) </vt:lpstr>
      <vt:lpstr>Proofs (cont’d) </vt:lpstr>
      <vt:lpstr>Deduction (example) </vt:lpstr>
      <vt:lpstr>Deduction (cont’d) </vt:lpstr>
      <vt:lpstr>Contrapositive (example) </vt:lpstr>
      <vt:lpstr>Contrapositive (cont’d) </vt:lpstr>
      <vt:lpstr>Inductive (example) </vt:lpstr>
      <vt:lpstr>Inductive (cont’d) </vt:lpstr>
      <vt:lpstr>Inductive (cont’d) </vt:lpstr>
      <vt:lpstr>Contradiction (example 1) </vt:lpstr>
      <vt:lpstr>Contradiction (example 1 cont’d) </vt:lpstr>
      <vt:lpstr>Contradiction (example 1 cont’d) </vt:lpstr>
      <vt:lpstr>Contradiction (example) </vt:lpstr>
      <vt:lpstr>Contradiction (cont’d) </vt:lpstr>
      <vt:lpstr>Contradiction (cont’d) </vt:lpstr>
      <vt:lpstr>Extra 1 </vt:lpstr>
      <vt:lpstr>Extra 2 </vt:lpstr>
      <vt:lpstr>Extra 3 </vt:lpstr>
      <vt:lpstr>Extra 4 </vt:lpstr>
      <vt:lpstr>Extra 5 </vt:lpstr>
      <vt:lpstr>CS 345 Lecture 1</vt:lpstr>
      <vt:lpstr>CS 345</vt:lpstr>
      <vt:lpstr>Administrivia</vt:lpstr>
      <vt:lpstr>Slide 38</vt:lpstr>
      <vt:lpstr>Sets</vt:lpstr>
      <vt:lpstr>Sets (cont’d)</vt:lpstr>
      <vt:lpstr>Sets</vt:lpstr>
      <vt:lpstr>Sequences</vt:lpstr>
      <vt:lpstr>Closed form equivalents </vt:lpstr>
      <vt:lpstr>Logarithms </vt:lpstr>
      <vt:lpstr>Logarithms (cont’d) </vt:lpstr>
      <vt:lpstr>Logical Equivalences</vt:lpstr>
      <vt:lpstr>10 minute break</vt:lpstr>
      <vt:lpstr>Proofs </vt:lpstr>
      <vt:lpstr>Proofs (cont’d) </vt:lpstr>
      <vt:lpstr>Proofs (cont’d) </vt:lpstr>
      <vt:lpstr>Deduction (example) </vt:lpstr>
      <vt:lpstr>Deduction (cont’d) </vt:lpstr>
      <vt:lpstr>Contrapositive (example) </vt:lpstr>
      <vt:lpstr>Contrapositive (cont’d) </vt:lpstr>
      <vt:lpstr>Inductive (example) </vt:lpstr>
      <vt:lpstr>Inductive (cont’d) </vt:lpstr>
      <vt:lpstr>Inductive (cont’d) </vt:lpstr>
      <vt:lpstr>Contradiction (example 1) </vt:lpstr>
      <vt:lpstr>Contradiction (example 1 cont’d) </vt:lpstr>
      <vt:lpstr>Contradiction (example 1 cont’d) </vt:lpstr>
      <vt:lpstr>Contradiction (example) </vt:lpstr>
      <vt:lpstr>Contradiction (cont’d) </vt:lpstr>
      <vt:lpstr>Contradiction (cont’d) </vt:lpstr>
      <vt:lpstr>Extra 1 </vt:lpstr>
      <vt:lpstr>Extra 2 </vt:lpstr>
      <vt:lpstr>Extra 3 </vt:lpstr>
      <vt:lpstr>Extra 4 </vt:lpstr>
      <vt:lpstr>Extra 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qiyam</dc:creator>
  <cp:lastModifiedBy>qiyam</cp:lastModifiedBy>
  <cp:revision>81</cp:revision>
  <dcterms:created xsi:type="dcterms:W3CDTF">2014-06-09T01:32:23Z</dcterms:created>
  <dcterms:modified xsi:type="dcterms:W3CDTF">2014-06-09T18:06:41Z</dcterms:modified>
</cp:coreProperties>
</file>