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Default Extension="fntdata" ContentType="application/x-fontdata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322" r:id="rId8"/>
    <p:sldId id="323" r:id="rId9"/>
    <p:sldId id="330" r:id="rId10"/>
    <p:sldId id="329" r:id="rId11"/>
    <p:sldId id="324" r:id="rId12"/>
    <p:sldId id="262" r:id="rId13"/>
    <p:sldId id="266" r:id="rId14"/>
    <p:sldId id="263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5" r:id="rId29"/>
    <p:sldId id="280" r:id="rId30"/>
    <p:sldId id="328" r:id="rId31"/>
    <p:sldId id="281" r:id="rId32"/>
    <p:sldId id="283" r:id="rId33"/>
    <p:sldId id="284" r:id="rId34"/>
    <p:sldId id="282" r:id="rId35"/>
    <p:sldId id="287" r:id="rId36"/>
    <p:sldId id="288" r:id="rId37"/>
    <p:sldId id="286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325" r:id="rId46"/>
    <p:sldId id="326" r:id="rId47"/>
    <p:sldId id="327" r:id="rId48"/>
    <p:sldId id="296" r:id="rId49"/>
    <p:sldId id="297" r:id="rId50"/>
    <p:sldId id="298" r:id="rId51"/>
    <p:sldId id="299" r:id="rId52"/>
    <p:sldId id="300" r:id="rId53"/>
    <p:sldId id="301" r:id="rId54"/>
    <p:sldId id="302" r:id="rId55"/>
    <p:sldId id="303" r:id="rId56"/>
    <p:sldId id="304" r:id="rId57"/>
    <p:sldId id="305" r:id="rId58"/>
    <p:sldId id="306" r:id="rId59"/>
    <p:sldId id="307" r:id="rId60"/>
    <p:sldId id="308" r:id="rId61"/>
    <p:sldId id="309" r:id="rId62"/>
    <p:sldId id="310" r:id="rId63"/>
    <p:sldId id="311" r:id="rId64"/>
    <p:sldId id="312" r:id="rId65"/>
    <p:sldId id="313" r:id="rId66"/>
    <p:sldId id="314" r:id="rId67"/>
    <p:sldId id="315" r:id="rId68"/>
    <p:sldId id="316" r:id="rId69"/>
    <p:sldId id="317" r:id="rId70"/>
    <p:sldId id="318" r:id="rId71"/>
    <p:sldId id="319" r:id="rId72"/>
    <p:sldId id="320" r:id="rId73"/>
    <p:sldId id="321" r:id="rId74"/>
  </p:sldIdLst>
  <p:sldSz cx="9144000" cy="6858000" type="screen4x3"/>
  <p:notesSz cx="6858000" cy="9144000"/>
  <p:embeddedFontLst>
    <p:embeddedFont>
      <p:font typeface="Calibri" pitchFamily="34" charset="0"/>
      <p:regular r:id="rId75"/>
      <p:bold r:id="rId76"/>
      <p:italic r:id="rId77"/>
      <p:boldItalic r:id="rId7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7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font" Target="fonts/font2.fntdata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font" Target="fonts/font4.fntdata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font" Target="fonts/font3.fntdata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F243-725F-48A6-A3D0-91F99093F75D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CDE9-7357-4388-85CA-C0951E6D2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F243-725F-48A6-A3D0-91F99093F75D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CDE9-7357-4388-85CA-C0951E6D2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F243-725F-48A6-A3D0-91F99093F75D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CDE9-7357-4388-85CA-C0951E6D2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F243-725F-48A6-A3D0-91F99093F75D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CDE9-7357-4388-85CA-C0951E6D2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F243-725F-48A6-A3D0-91F99093F75D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CDE9-7357-4388-85CA-C0951E6D2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F243-725F-48A6-A3D0-91F99093F75D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CDE9-7357-4388-85CA-C0951E6D2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F243-725F-48A6-A3D0-91F99093F75D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CDE9-7357-4388-85CA-C0951E6D2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F243-725F-48A6-A3D0-91F99093F75D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CDE9-7357-4388-85CA-C0951E6D2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F243-725F-48A6-A3D0-91F99093F75D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CDE9-7357-4388-85CA-C0951E6D2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F243-725F-48A6-A3D0-91F99093F75D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CDE9-7357-4388-85CA-C0951E6D2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F243-725F-48A6-A3D0-91F99093F75D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CDE9-7357-4388-85CA-C0951E6D2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AF243-725F-48A6-A3D0-91F99093F75D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0CDE9-7357-4388-85CA-C0951E6D2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Yes-no_questio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Yes-no_question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Eyes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actual hardest (?) </a:t>
            </a:r>
            <a:r>
              <a:rPr lang="en-US" dirty="0" smtClean="0"/>
              <a:t>logic puzzle 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Three gods A, B, and C are called, in no particular order, True, False, and Random. True always speaks truly, False always speaks falsely, but whether Random speaks truly or falsely is a completely random matter. Your task is to determine the identities of A, B, and C by asking three </a:t>
            </a:r>
            <a:r>
              <a:rPr lang="en-US" dirty="0" smtClean="0">
                <a:hlinkClick r:id="rId2" tooltip="Yes-no question"/>
              </a:rPr>
              <a:t>yes-no questions</a:t>
            </a:r>
            <a:r>
              <a:rPr lang="en-US" dirty="0" smtClean="0"/>
              <a:t>; each question must be put to exactly one god. The gods understand English, but will answer all questions in their own language, in which the words for </a:t>
            </a:r>
            <a:r>
              <a:rPr lang="en-US" i="1" dirty="0" smtClean="0"/>
              <a:t>yes</a:t>
            </a:r>
            <a:r>
              <a:rPr lang="en-US" dirty="0" smtClean="0"/>
              <a:t> and </a:t>
            </a:r>
            <a:r>
              <a:rPr lang="en-US" i="1" dirty="0" smtClean="0"/>
              <a:t>no</a:t>
            </a:r>
            <a:r>
              <a:rPr lang="en-US" dirty="0" smtClean="0"/>
              <a:t> are </a:t>
            </a:r>
            <a:r>
              <a:rPr lang="en-US" i="1" dirty="0" err="1" smtClean="0"/>
              <a:t>da</a:t>
            </a:r>
            <a:r>
              <a:rPr lang="en-US" dirty="0" smtClean="0"/>
              <a:t> and </a:t>
            </a:r>
            <a:r>
              <a:rPr lang="en-US" i="1" dirty="0" err="1" smtClean="0"/>
              <a:t>ja</a:t>
            </a:r>
            <a:r>
              <a:rPr lang="en-US" dirty="0" smtClean="0"/>
              <a:t>, in some order. You do not know which word means which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code (while loop)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code (for loop)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code: 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code: 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branch do we follow?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Best Case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Average Case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Worst Case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&lt; 0){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print(n)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print false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if (a[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&gt; x){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for (j = 0; j &lt; n; j++){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b[j] = b[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}else{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b[j] = 0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step-counting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Recursion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 Constants Matter?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algorithm to use?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Generalization/Categorization</a:t>
            </a:r>
          </a:p>
          <a:p>
            <a:endParaRPr lang="en-US" dirty="0" smtClean="0"/>
          </a:p>
          <a:p>
            <a:r>
              <a:rPr lang="en-US" dirty="0" smtClean="0"/>
              <a:t>Abstraction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7n+8 = O(n)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7n+8 = O(n^2)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 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Labels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762000"/>
          <a:ext cx="82296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867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“Polynomial Theorem”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Tool: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Big-O and friends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Symmetry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Transpose Symmetry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Big-O and friends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Reflexivity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Transitivity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Misunderstandings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Bounds vs. best/worst cases</a:t>
            </a:r>
          </a:p>
          <a:p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Asymptotic Analysis vs. Running time</a:t>
            </a:r>
            <a:endParaRPr lang="en-US" dirty="0"/>
          </a:p>
        </p:txBody>
      </p:sp>
      <p:pic>
        <p:nvPicPr>
          <p:cNvPr id="1026" name="Picture 2" descr="http://i.stack.imgur.com/mux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19200"/>
            <a:ext cx="7010400" cy="52578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Step-counting: equal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Adding/Multiplication/Division</a:t>
            </a:r>
          </a:p>
          <a:p>
            <a:endParaRPr lang="en-US" dirty="0" smtClean="0"/>
          </a:p>
          <a:p>
            <a:r>
              <a:rPr lang="en-US" dirty="0" smtClean="0"/>
              <a:t>Trigonometric functions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algorithm to use?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Step-counting: equal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Adding/Multiplication/Division</a:t>
            </a:r>
          </a:p>
          <a:p>
            <a:endParaRPr lang="en-US" dirty="0" smtClean="0"/>
          </a:p>
          <a:p>
            <a:r>
              <a:rPr lang="en-US" dirty="0" smtClean="0"/>
              <a:t>Trigonometric functions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Step-counting: no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Unrolling Loops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code (simple operations)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dates will not be changed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Participation 1 is due</a:t>
            </a:r>
            <a:endParaRPr lang="en-US" dirty="0"/>
          </a:p>
        </p:txBody>
      </p:sp>
    </p:spTree>
  </p:cSld>
  <p:clrMapOvr>
    <a:masterClrMapping/>
  </p:clrMapOvr>
  <p:transition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Eyes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Solution?</a:t>
            </a:r>
          </a:p>
          <a:p>
            <a:endParaRPr lang="en-US" dirty="0" smtClean="0"/>
          </a:p>
          <a:p>
            <a:r>
              <a:rPr lang="en-US" dirty="0" smtClean="0"/>
              <a:t>What is the proof?</a:t>
            </a:r>
          </a:p>
          <a:p>
            <a:endParaRPr lang="en-US" dirty="0" smtClean="0"/>
          </a:p>
          <a:p>
            <a:r>
              <a:rPr lang="en-US" dirty="0" smtClean="0"/>
              <a:t>What are the sources of information?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real(?) hardest logic puzzle 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Three gods A, B, and C are called, in no particular order, True, False, and Random. True always speaks truly, False always speaks falsely, but whether Random speaks truly or falsely is a completely random matter. Your task is to determine the identities of A, B, and C by asking three </a:t>
            </a:r>
            <a:r>
              <a:rPr lang="en-US" dirty="0" smtClean="0">
                <a:hlinkClick r:id="rId2" tooltip="Yes-no question"/>
              </a:rPr>
              <a:t>yes-no questions</a:t>
            </a:r>
            <a:r>
              <a:rPr lang="en-US" dirty="0" smtClean="0"/>
              <a:t>; each question must be put to exactly one god. The gods understand English, but will answer all questions in their own language, in which the words for </a:t>
            </a:r>
            <a:r>
              <a:rPr lang="en-US" i="1" dirty="0" smtClean="0"/>
              <a:t>yes</a:t>
            </a:r>
            <a:r>
              <a:rPr lang="en-US" dirty="0" smtClean="0"/>
              <a:t> and </a:t>
            </a:r>
            <a:r>
              <a:rPr lang="en-US" i="1" dirty="0" smtClean="0"/>
              <a:t>no</a:t>
            </a:r>
            <a:r>
              <a:rPr lang="en-US" dirty="0" smtClean="0"/>
              <a:t> are </a:t>
            </a:r>
            <a:r>
              <a:rPr lang="en-US" i="1" dirty="0" err="1" smtClean="0"/>
              <a:t>da</a:t>
            </a:r>
            <a:r>
              <a:rPr lang="en-US" dirty="0" smtClean="0"/>
              <a:t> and </a:t>
            </a:r>
            <a:r>
              <a:rPr lang="en-US" i="1" dirty="0" err="1" smtClean="0"/>
              <a:t>ja</a:t>
            </a:r>
            <a:r>
              <a:rPr lang="en-US" dirty="0" smtClean="0"/>
              <a:t>, in some order. You do not know which word means which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code (while loop)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code (for loop)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Step-counting: no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Unrolling Loops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code: 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code: 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branch do we follow?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Best Case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Average Case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Worst Case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&lt; 0){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print(n)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print false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if (a[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&gt; x){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for (j = 0; j &lt; n; j++){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b[j] = b[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}else{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b[j] = 0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step-counting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Recursion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 Constants Matter?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ut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Generalization/Categorization</a:t>
            </a:r>
          </a:p>
          <a:p>
            <a:endParaRPr lang="en-US" dirty="0" smtClean="0"/>
          </a:p>
          <a:p>
            <a:r>
              <a:rPr lang="en-US" dirty="0" smtClean="0"/>
              <a:t>Abstraction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cut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</p:spTree>
  </p:cSld>
  <p:clrMapOvr>
    <a:masterClrMapping/>
  </p:clrMapOvr>
  <p:transition>
    <p:cut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7n+8 = O(n)</a:t>
            </a:r>
            <a:endParaRPr lang="en-US" dirty="0"/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code (simple operations)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cut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7n+8 = O(n^2)</a:t>
            </a:r>
            <a:endParaRPr lang="en-US" dirty="0"/>
          </a:p>
        </p:txBody>
      </p:sp>
    </p:spTree>
  </p:cSld>
  <p:clrMapOvr>
    <a:masterClrMapping/>
  </p:clrMapOvr>
  <p:transition>
    <p:cut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cut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 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cut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Labels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762000"/>
          <a:ext cx="82296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867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Tool: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dates will not be changed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Participation 1 is due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Big-O and friends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Symmetry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Transpose Symmetry</a:t>
            </a:r>
            <a:endParaRPr lang="en-US" dirty="0"/>
          </a:p>
        </p:txBody>
      </p:sp>
    </p:spTree>
  </p:cSld>
  <p:clrMapOvr>
    <a:masterClrMapping/>
  </p:clrMapOvr>
  <p:transition>
    <p:cut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Big-O and friends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Reflexivity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Transitivity</a:t>
            </a:r>
            <a:endParaRPr lang="en-US" dirty="0"/>
          </a:p>
        </p:txBody>
      </p:sp>
    </p:spTree>
  </p:cSld>
  <p:clrMapOvr>
    <a:masterClrMapping/>
  </p:clrMapOvr>
  <p:transition>
    <p:cut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Misunderstandings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Bounds vs. best/worst cases</a:t>
            </a:r>
          </a:p>
          <a:p>
            <a:endParaRPr lang="en-US" dirty="0"/>
          </a:p>
        </p:txBody>
      </p:sp>
    </p:spTree>
  </p:cSld>
  <p:clrMapOvr>
    <a:masterClrMapping/>
  </p:clrMapOvr>
  <p:transition>
    <p:cut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Asymptotic Analysis vs. 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i.stack.imgur.com/mux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19200"/>
            <a:ext cx="7010400" cy="52578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Eyes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Solution?</a:t>
            </a:r>
          </a:p>
          <a:p>
            <a:endParaRPr lang="en-US" dirty="0" smtClean="0"/>
          </a:p>
          <a:p>
            <a:r>
              <a:rPr lang="en-US" dirty="0" smtClean="0"/>
              <a:t>What is the proof?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Eyes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648</Words>
  <Application>Microsoft Office PowerPoint</Application>
  <PresentationFormat>On-screen Show (4:3)</PresentationFormat>
  <Paragraphs>223</Paragraphs>
  <Slides>73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7" baseType="lpstr">
      <vt:lpstr>Arial</vt:lpstr>
      <vt:lpstr>Calibri</vt:lpstr>
      <vt:lpstr>Courier New</vt:lpstr>
      <vt:lpstr>Office Theme</vt:lpstr>
      <vt:lpstr>Lecture 3</vt:lpstr>
      <vt:lpstr>Motivation</vt:lpstr>
      <vt:lpstr>Step-Counting</vt:lpstr>
      <vt:lpstr>Step-counting: equal work</vt:lpstr>
      <vt:lpstr>Step-counting: no optimization</vt:lpstr>
      <vt:lpstr>Sample code (simple operations)</vt:lpstr>
      <vt:lpstr>Announcements</vt:lpstr>
      <vt:lpstr>Blue Eyes</vt:lpstr>
      <vt:lpstr>Blue Eyes</vt:lpstr>
      <vt:lpstr>Blue Eyes</vt:lpstr>
      <vt:lpstr>The actual hardest (?) logic puzzle ever</vt:lpstr>
      <vt:lpstr>Sample code (while loop)</vt:lpstr>
      <vt:lpstr>Sample code (for loop)</vt:lpstr>
      <vt:lpstr>Sample code: conditionals</vt:lpstr>
      <vt:lpstr>Sample code: conditionals</vt:lpstr>
      <vt:lpstr>Which branch do we follow? </vt:lpstr>
      <vt:lpstr>Code Sample</vt:lpstr>
      <vt:lpstr>Sample Code</vt:lpstr>
      <vt:lpstr>Limitations of step-counting</vt:lpstr>
      <vt:lpstr>Asymptotic Analysis</vt:lpstr>
      <vt:lpstr>Big-O</vt:lpstr>
      <vt:lpstr>Graph</vt:lpstr>
      <vt:lpstr>Using Big-O</vt:lpstr>
      <vt:lpstr>Using Big-O</vt:lpstr>
      <vt:lpstr>Using Big-O</vt:lpstr>
      <vt:lpstr>Using Big-O</vt:lpstr>
      <vt:lpstr>Upper Bounds</vt:lpstr>
      <vt:lpstr>Common Labels</vt:lpstr>
      <vt:lpstr>Theorems</vt:lpstr>
      <vt:lpstr>Theorems</vt:lpstr>
      <vt:lpstr>Theorems</vt:lpstr>
      <vt:lpstr>Theorems</vt:lpstr>
      <vt:lpstr>Function Properties</vt:lpstr>
      <vt:lpstr>Useful Tool: limits</vt:lpstr>
      <vt:lpstr>Properties of Big-O and friends</vt:lpstr>
      <vt:lpstr>Properties of Big-O and friends</vt:lpstr>
      <vt:lpstr>Common Misunderstandings</vt:lpstr>
      <vt:lpstr>Asymptotic Analysis vs. Running time</vt:lpstr>
      <vt:lpstr>Lecture 3</vt:lpstr>
      <vt:lpstr>Motivation</vt:lpstr>
      <vt:lpstr>Step-Counting</vt:lpstr>
      <vt:lpstr>Step-counting: equal work</vt:lpstr>
      <vt:lpstr>Step-counting: no optimization</vt:lpstr>
      <vt:lpstr>Sample code (simple operations)</vt:lpstr>
      <vt:lpstr>Announcements</vt:lpstr>
      <vt:lpstr>Blue Eyes</vt:lpstr>
      <vt:lpstr>The real(?) hardest logic puzzle ever</vt:lpstr>
      <vt:lpstr>Sample code (while loop)</vt:lpstr>
      <vt:lpstr>Sample code (for loop)</vt:lpstr>
      <vt:lpstr>Sample code: conditionals</vt:lpstr>
      <vt:lpstr>Sample code: conditionals</vt:lpstr>
      <vt:lpstr>Which branch do we follow? </vt:lpstr>
      <vt:lpstr>Code Sample</vt:lpstr>
      <vt:lpstr>Sample Code</vt:lpstr>
      <vt:lpstr>Limitations of step-counting</vt:lpstr>
      <vt:lpstr>Asymptotic Analysis</vt:lpstr>
      <vt:lpstr>Big-O</vt:lpstr>
      <vt:lpstr>Graph</vt:lpstr>
      <vt:lpstr>Using Big-O</vt:lpstr>
      <vt:lpstr>Using Big-O</vt:lpstr>
      <vt:lpstr>Using Big-O</vt:lpstr>
      <vt:lpstr>Using Big-O</vt:lpstr>
      <vt:lpstr>Upper Bounds</vt:lpstr>
      <vt:lpstr>Common Labels</vt:lpstr>
      <vt:lpstr>Theorems</vt:lpstr>
      <vt:lpstr>Theorems</vt:lpstr>
      <vt:lpstr>Theorems</vt:lpstr>
      <vt:lpstr>Function Properties</vt:lpstr>
      <vt:lpstr>Useful Tool: limits</vt:lpstr>
      <vt:lpstr>Properties of Big-O and friends</vt:lpstr>
      <vt:lpstr>Properties of Big-O and friends</vt:lpstr>
      <vt:lpstr>Common Misunderstandings</vt:lpstr>
      <vt:lpstr>Asymptotic Analysis vs. Running time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dc:creator>qiyam</dc:creator>
  <cp:lastModifiedBy>qiyam</cp:lastModifiedBy>
  <cp:revision>111</cp:revision>
  <dcterms:created xsi:type="dcterms:W3CDTF">2014-06-10T07:05:35Z</dcterms:created>
  <dcterms:modified xsi:type="dcterms:W3CDTF">2014-06-12T17:51:08Z</dcterms:modified>
</cp:coreProperties>
</file>