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322" r:id="rId8"/>
    <p:sldId id="323" r:id="rId9"/>
    <p:sldId id="330" r:id="rId10"/>
    <p:sldId id="329" r:id="rId11"/>
    <p:sldId id="324" r:id="rId12"/>
    <p:sldId id="262" r:id="rId13"/>
    <p:sldId id="266" r:id="rId14"/>
    <p:sldId id="263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341" r:id="rId28"/>
    <p:sldId id="279" r:id="rId29"/>
    <p:sldId id="285" r:id="rId30"/>
    <p:sldId id="280" r:id="rId31"/>
    <p:sldId id="328" r:id="rId32"/>
    <p:sldId id="281" r:id="rId33"/>
    <p:sldId id="283" r:id="rId34"/>
    <p:sldId id="284" r:id="rId35"/>
    <p:sldId id="282" r:id="rId36"/>
    <p:sldId id="331" r:id="rId37"/>
    <p:sldId id="332" r:id="rId38"/>
    <p:sldId id="333" r:id="rId39"/>
    <p:sldId id="287" r:id="rId40"/>
    <p:sldId id="288" r:id="rId41"/>
    <p:sldId id="339" r:id="rId42"/>
    <p:sldId id="286" r:id="rId43"/>
    <p:sldId id="334" r:id="rId44"/>
    <p:sldId id="342" r:id="rId45"/>
    <p:sldId id="343" r:id="rId46"/>
    <p:sldId id="289" r:id="rId47"/>
    <p:sldId id="290" r:id="rId48"/>
    <p:sldId id="291" r:id="rId49"/>
    <p:sldId id="292" r:id="rId50"/>
    <p:sldId id="293" r:id="rId51"/>
    <p:sldId id="294" r:id="rId52"/>
    <p:sldId id="295" r:id="rId53"/>
    <p:sldId id="325" r:id="rId54"/>
    <p:sldId id="326" r:id="rId55"/>
    <p:sldId id="327" r:id="rId56"/>
    <p:sldId id="296" r:id="rId57"/>
    <p:sldId id="297" r:id="rId58"/>
    <p:sldId id="298" r:id="rId59"/>
    <p:sldId id="299" r:id="rId60"/>
    <p:sldId id="300" r:id="rId61"/>
    <p:sldId id="301" r:id="rId62"/>
    <p:sldId id="302" r:id="rId63"/>
    <p:sldId id="303" r:id="rId64"/>
    <p:sldId id="304" r:id="rId65"/>
    <p:sldId id="305" r:id="rId66"/>
    <p:sldId id="306" r:id="rId67"/>
    <p:sldId id="307" r:id="rId68"/>
    <p:sldId id="308" r:id="rId69"/>
    <p:sldId id="309" r:id="rId70"/>
    <p:sldId id="310" r:id="rId71"/>
    <p:sldId id="311" r:id="rId72"/>
    <p:sldId id="312" r:id="rId73"/>
    <p:sldId id="313" r:id="rId74"/>
    <p:sldId id="314" r:id="rId75"/>
    <p:sldId id="315" r:id="rId76"/>
    <p:sldId id="316" r:id="rId77"/>
    <p:sldId id="317" r:id="rId78"/>
    <p:sldId id="336" r:id="rId79"/>
    <p:sldId id="337" r:id="rId80"/>
    <p:sldId id="338" r:id="rId81"/>
    <p:sldId id="318" r:id="rId82"/>
    <p:sldId id="319" r:id="rId83"/>
    <p:sldId id="340" r:id="rId84"/>
    <p:sldId id="335" r:id="rId85"/>
    <p:sldId id="320" r:id="rId86"/>
    <p:sldId id="344" r:id="rId87"/>
    <p:sldId id="345" r:id="rId88"/>
    <p:sldId id="321" r:id="rId89"/>
  </p:sldIdLst>
  <p:sldSz cx="9144000" cy="6858000" type="screen4x3"/>
  <p:notesSz cx="6858000" cy="9144000"/>
  <p:embeddedFontLst>
    <p:embeddedFont>
      <p:font typeface="Calibri" pitchFamily="34" charset="0"/>
      <p:regular r:id="rId90"/>
      <p:bold r:id="rId91"/>
      <p:italic r:id="rId92"/>
      <p:boldItalic r:id="rId9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24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font" Target="fonts/font1.fntdata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font" Target="fonts/font2.fntdata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F243-725F-48A6-A3D0-91F99093F75D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0CDE9-7357-4388-85CA-C0951E6D2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F243-725F-48A6-A3D0-91F99093F75D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0CDE9-7357-4388-85CA-C0951E6D2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F243-725F-48A6-A3D0-91F99093F75D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0CDE9-7357-4388-85CA-C0951E6D2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F243-725F-48A6-A3D0-91F99093F75D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0CDE9-7357-4388-85CA-C0951E6D2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F243-725F-48A6-A3D0-91F99093F75D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0CDE9-7357-4388-85CA-C0951E6D2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F243-725F-48A6-A3D0-91F99093F75D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0CDE9-7357-4388-85CA-C0951E6D2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F243-725F-48A6-A3D0-91F99093F75D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0CDE9-7357-4388-85CA-C0951E6D2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F243-725F-48A6-A3D0-91F99093F75D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0CDE9-7357-4388-85CA-C0951E6D2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F243-725F-48A6-A3D0-91F99093F75D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0CDE9-7357-4388-85CA-C0951E6D2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F243-725F-48A6-A3D0-91F99093F75D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0CDE9-7357-4388-85CA-C0951E6D2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F243-725F-48A6-A3D0-91F99093F75D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0CDE9-7357-4388-85CA-C0951E6D2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AF243-725F-48A6-A3D0-91F99093F75D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0CDE9-7357-4388-85CA-C0951E6D2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u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Yes-no_question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Yes-no_question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Lecture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Algorithm Analysis</a:t>
            </a:r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 Eyes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actual hardest (?) logic puzzle ever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Three gods A, B, and C are called, in no particular order, True, False, and Random. True always speaks truly, False always speaks falsely, but whether Random speaks truly or falsely is a completely random matter. Your task is to determine the identities of A, B, and C by asking three </a:t>
            </a:r>
            <a:r>
              <a:rPr lang="en-US" dirty="0" smtClean="0">
                <a:hlinkClick r:id="rId2" tooltip="Yes-no question"/>
              </a:rPr>
              <a:t>yes-no questions</a:t>
            </a:r>
            <a:r>
              <a:rPr lang="en-US" dirty="0" smtClean="0"/>
              <a:t>; each question must be put to exactly one god. The gods understand English, but will answer all questions in their own language, in which the words for </a:t>
            </a:r>
            <a:r>
              <a:rPr lang="en-US" i="1" dirty="0" smtClean="0"/>
              <a:t>yes</a:t>
            </a:r>
            <a:r>
              <a:rPr lang="en-US" dirty="0" smtClean="0"/>
              <a:t> and </a:t>
            </a:r>
            <a:r>
              <a:rPr lang="en-US" i="1" dirty="0" smtClean="0"/>
              <a:t>no</a:t>
            </a:r>
            <a:r>
              <a:rPr lang="en-US" dirty="0" smtClean="0"/>
              <a:t> are </a:t>
            </a:r>
            <a:r>
              <a:rPr lang="en-US" i="1" dirty="0" err="1" smtClean="0"/>
              <a:t>da</a:t>
            </a:r>
            <a:r>
              <a:rPr lang="en-US" dirty="0" smtClean="0"/>
              <a:t> and </a:t>
            </a:r>
            <a:r>
              <a:rPr lang="en-US" i="1" dirty="0" err="1" smtClean="0"/>
              <a:t>ja</a:t>
            </a:r>
            <a:r>
              <a:rPr lang="en-US" dirty="0" smtClean="0"/>
              <a:t>, in some order. You do not know which word means which</a:t>
            </a:r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code (while loop)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code (for loop)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code: conditionals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code: conditionals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branch do we follow?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en-US" dirty="0" smtClean="0"/>
              <a:t>Best Case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Average Case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Worst Case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Sample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if (x &lt; 0){</a:t>
            </a:r>
          </a:p>
          <a:p>
            <a:pPr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for 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&lt; n;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++){</a:t>
            </a:r>
          </a:p>
          <a:p>
            <a:pPr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print(n)</a:t>
            </a:r>
          </a:p>
          <a:p>
            <a:pPr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else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print false</a:t>
            </a:r>
          </a:p>
          <a:p>
            <a:pPr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Sample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for 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&lt; n;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++){</a:t>
            </a:r>
          </a:p>
          <a:p>
            <a:pPr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if (a[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 &gt; x){</a:t>
            </a:r>
          </a:p>
          <a:p>
            <a:pPr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for (j = 0; j &lt; n; j++){</a:t>
            </a:r>
          </a:p>
          <a:p>
            <a:pPr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b[j] = b[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}else{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b[j] = 0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step-counting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Recursion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Do Constants Matter?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algorithm to use?</a:t>
            </a:r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Asymptotic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Generalization/Categorization</a:t>
            </a:r>
          </a:p>
          <a:p>
            <a:endParaRPr lang="en-US" dirty="0" smtClean="0"/>
          </a:p>
          <a:p>
            <a:r>
              <a:rPr lang="en-US" dirty="0" smtClean="0"/>
              <a:t>Abstraction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Big-O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Big-O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 7n+8 = O(n)</a:t>
            </a:r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Big-O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Big-O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 7n+8 = O(n^2)</a:t>
            </a:r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Big-O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1 due</a:t>
            </a:r>
          </a:p>
          <a:p>
            <a:r>
              <a:rPr lang="en-US" dirty="0" smtClean="0"/>
              <a:t>Homework 2 is up</a:t>
            </a:r>
          </a:p>
          <a:p>
            <a:r>
              <a:rPr lang="en-US" dirty="0" smtClean="0"/>
              <a:t>Participation one to be graded</a:t>
            </a:r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Upper Bounds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Common Labels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762000"/>
          <a:ext cx="8229600" cy="586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586740">
                <a:tc>
                  <a:txBody>
                    <a:bodyPr/>
                    <a:lstStyle/>
                    <a:p>
                      <a:r>
                        <a:rPr lang="en-US" dirty="0" smtClean="0"/>
                        <a:t>Function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/>
                </a:tc>
              </a:tr>
              <a:tr h="5867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67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67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67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67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67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67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67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67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Step-Counting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“Polynomial Theorem”</a:t>
            </a:r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Tool: limits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little-omega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 = </a:t>
            </a:r>
            <a:r>
              <a:rPr lang="el-GR" dirty="0" smtClean="0"/>
              <a:t>ω</a:t>
            </a:r>
            <a:r>
              <a:rPr lang="en-US" dirty="0" smtClean="0"/>
              <a:t>(n) ?</a:t>
            </a:r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little-omega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n^2 = </a:t>
            </a:r>
            <a:r>
              <a:rPr lang="el-GR" dirty="0" smtClean="0"/>
              <a:t>ω</a:t>
            </a:r>
            <a:r>
              <a:rPr lang="en-US" dirty="0" smtClean="0"/>
              <a:t>(n)</a:t>
            </a:r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little-omega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e^n</a:t>
            </a:r>
            <a:r>
              <a:rPr lang="en-US" dirty="0" smtClean="0"/>
              <a:t> = </a:t>
            </a:r>
            <a:r>
              <a:rPr lang="el-GR" dirty="0" smtClean="0"/>
              <a:t>ω</a:t>
            </a:r>
            <a:r>
              <a:rPr lang="en-US" dirty="0" smtClean="0"/>
              <a:t>(</a:t>
            </a:r>
            <a:r>
              <a:rPr lang="en-US" dirty="0" err="1" smtClean="0"/>
              <a:t>logn</a:t>
            </a:r>
            <a:r>
              <a:rPr lang="en-US" dirty="0" smtClean="0"/>
              <a:t>) </a:t>
            </a:r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Big-O and friends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Symmetry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Transpose Symmetry</a:t>
            </a:r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Step-counting: equal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Adding/Multiplication/Division</a:t>
            </a:r>
          </a:p>
          <a:p>
            <a:endParaRPr lang="en-US" dirty="0" smtClean="0"/>
          </a:p>
          <a:p>
            <a:r>
              <a:rPr lang="en-US" dirty="0" smtClean="0"/>
              <a:t>Trigonometric functions</a:t>
            </a:r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Big-O and friends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Reflexivity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Transitivity</a:t>
            </a:r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Big-O and friends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for 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&lt; n;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++)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for (j=0; j &lt; n; j++)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{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a[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][j] = 0;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for 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= 0, j = 0;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&lt; n &amp;&amp; j &lt; n; i++, j++)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print(a[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][j]);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Misunderstandings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Size vs. best/worst case</a:t>
            </a:r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Misunderstandings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Bounds vs. best/worst cases</a:t>
            </a:r>
          </a:p>
          <a:p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Clarifications: limits for little-o and little-omega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Instance Characteristic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for loops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Iterating through an </a:t>
            </a:r>
            <a:r>
              <a:rPr lang="en-US" dirty="0" err="1" smtClean="0"/>
              <a:t>nxm</a:t>
            </a:r>
            <a:r>
              <a:rPr lang="en-US" dirty="0" smtClean="0"/>
              <a:t> matrix</a:t>
            </a:r>
          </a:p>
          <a:p>
            <a:endParaRPr lang="en-US" dirty="0"/>
          </a:p>
        </p:txBody>
      </p:sp>
    </p:spTree>
  </p:cSld>
  <p:clrMapOvr>
    <a:masterClrMapping/>
  </p:clrMapOvr>
  <p:transition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Asymptotic Analysis vs. Running time</a:t>
            </a:r>
            <a:endParaRPr lang="en-US" dirty="0"/>
          </a:p>
        </p:txBody>
      </p:sp>
      <p:pic>
        <p:nvPicPr>
          <p:cNvPr id="1026" name="Picture 2" descr="http://i.stack.imgur.com/mux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19200"/>
            <a:ext cx="7010400" cy="52578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Lecture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Algorithm Analysis</a:t>
            </a:r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algorithm to use?</a:t>
            </a:r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Step-Counting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Step-counting: no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Unrolling Loops</a:t>
            </a:r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Step-counting: equal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Adding/Multiplication/Division</a:t>
            </a:r>
          </a:p>
          <a:p>
            <a:endParaRPr lang="en-US" dirty="0" smtClean="0"/>
          </a:p>
          <a:p>
            <a:r>
              <a:rPr lang="en-US" dirty="0" smtClean="0"/>
              <a:t>Trigonometric functions</a:t>
            </a:r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Step-counting: no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Unrolling Loops</a:t>
            </a:r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code (simple operations)</a:t>
            </a:r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dates will not be changed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Participation 1 is due</a:t>
            </a:r>
            <a:endParaRPr lang="en-US" dirty="0"/>
          </a:p>
        </p:txBody>
      </p:sp>
    </p:spTree>
  </p:cSld>
  <p:clrMapOvr>
    <a:masterClrMapping/>
  </p:clrMapOvr>
  <p:transition>
    <p:cut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 Eyes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Solution?</a:t>
            </a:r>
          </a:p>
          <a:p>
            <a:endParaRPr lang="en-US" dirty="0" smtClean="0"/>
          </a:p>
          <a:p>
            <a:r>
              <a:rPr lang="en-US" dirty="0" smtClean="0"/>
              <a:t>What is the proof?</a:t>
            </a:r>
          </a:p>
          <a:p>
            <a:endParaRPr lang="en-US" dirty="0" smtClean="0"/>
          </a:p>
          <a:p>
            <a:r>
              <a:rPr lang="en-US" dirty="0" smtClean="0"/>
              <a:t>What are the sources of information?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real(?) hardest logic puzzle ever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Three gods A, B, and C are called, in no particular order, True, False, and Random. True always speaks truly, False always speaks falsely, but whether Random speaks truly or falsely is a completely random matter. Your task is to determine the identities of A, B, and C by asking three </a:t>
            </a:r>
            <a:r>
              <a:rPr lang="en-US" dirty="0" smtClean="0">
                <a:hlinkClick r:id="rId2" tooltip="Yes-no question"/>
              </a:rPr>
              <a:t>yes-no questions</a:t>
            </a:r>
            <a:r>
              <a:rPr lang="en-US" dirty="0" smtClean="0"/>
              <a:t>; each question must be put to exactly one god. The gods understand English, but will answer all questions in their own language, in which the words for </a:t>
            </a:r>
            <a:r>
              <a:rPr lang="en-US" i="1" dirty="0" smtClean="0"/>
              <a:t>yes</a:t>
            </a:r>
            <a:r>
              <a:rPr lang="en-US" dirty="0" smtClean="0"/>
              <a:t> and </a:t>
            </a:r>
            <a:r>
              <a:rPr lang="en-US" i="1" dirty="0" smtClean="0"/>
              <a:t>no</a:t>
            </a:r>
            <a:r>
              <a:rPr lang="en-US" dirty="0" smtClean="0"/>
              <a:t> are </a:t>
            </a:r>
            <a:r>
              <a:rPr lang="en-US" i="1" dirty="0" err="1" smtClean="0"/>
              <a:t>da</a:t>
            </a:r>
            <a:r>
              <a:rPr lang="en-US" dirty="0" smtClean="0"/>
              <a:t> and </a:t>
            </a:r>
            <a:r>
              <a:rPr lang="en-US" i="1" dirty="0" err="1" smtClean="0"/>
              <a:t>ja</a:t>
            </a:r>
            <a:r>
              <a:rPr lang="en-US" dirty="0" smtClean="0"/>
              <a:t>, in some order. You do not know which word means which</a:t>
            </a:r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code (while loop)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code (for loop)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code: conditionals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code: conditionals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code (simple operations)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branch do we follow?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en-US" dirty="0" smtClean="0"/>
              <a:t>Best Case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Average Case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Worst Case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Sample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if (x &lt; 0){</a:t>
            </a:r>
          </a:p>
          <a:p>
            <a:pPr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for 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&lt; n;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++){</a:t>
            </a:r>
          </a:p>
          <a:p>
            <a:pPr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print(n)</a:t>
            </a:r>
          </a:p>
          <a:p>
            <a:pPr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else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print false</a:t>
            </a:r>
          </a:p>
          <a:p>
            <a:pPr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Sample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for 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&lt; n;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++){</a:t>
            </a:r>
          </a:p>
          <a:p>
            <a:pPr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if (a[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 &gt; x){</a:t>
            </a:r>
          </a:p>
          <a:p>
            <a:pPr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for (j = 0; j &lt; n; j++){</a:t>
            </a:r>
          </a:p>
          <a:p>
            <a:pPr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b[j] = b[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}else{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b[j] = 0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step-counting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Recursion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Do Constants Matter?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cut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Asymptotic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Generalization/Categorization</a:t>
            </a:r>
          </a:p>
          <a:p>
            <a:endParaRPr lang="en-US" dirty="0" smtClean="0"/>
          </a:p>
          <a:p>
            <a:r>
              <a:rPr lang="en-US" dirty="0" smtClean="0"/>
              <a:t>Abstraction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cut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Big-O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</p:spTree>
  </p:cSld>
  <p:clrMapOvr>
    <a:masterClrMapping/>
  </p:clrMapOvr>
  <p:transition>
    <p:cut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ut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Big-O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 7n+8 = O(n)</a:t>
            </a:r>
            <a:endParaRPr lang="en-US" dirty="0"/>
          </a:p>
        </p:txBody>
      </p:sp>
    </p:spTree>
  </p:cSld>
  <p:clrMapOvr>
    <a:masterClrMapping/>
  </p:clrMapOvr>
  <p:transition>
    <p:cut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Big-O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cut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Big-O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 7n+8 = O(n^2)</a:t>
            </a:r>
            <a:endParaRPr lang="en-US" dirty="0"/>
          </a:p>
        </p:txBody>
      </p:sp>
    </p:spTree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dates will not be changed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Participation 1 is due</a:t>
            </a:r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Big-O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cut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Upper Bounds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cut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Common Labels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762000"/>
          <a:ext cx="8229600" cy="586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586740">
                <a:tc>
                  <a:txBody>
                    <a:bodyPr/>
                    <a:lstStyle/>
                    <a:p>
                      <a:r>
                        <a:rPr lang="en-US" dirty="0" smtClean="0"/>
                        <a:t>Function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/>
                </a:tc>
              </a:tr>
              <a:tr h="5867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67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67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67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67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67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67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67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67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ut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ut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ut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Tool: limits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ut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little-omega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 = </a:t>
            </a:r>
            <a:r>
              <a:rPr lang="el-GR" dirty="0" smtClean="0"/>
              <a:t>ω</a:t>
            </a:r>
            <a:r>
              <a:rPr lang="en-US" dirty="0" smtClean="0"/>
              <a:t>(n) ?</a:t>
            </a:r>
            <a:endParaRPr lang="en-US" dirty="0"/>
          </a:p>
        </p:txBody>
      </p:sp>
    </p:spTree>
  </p:cSld>
  <p:clrMapOvr>
    <a:masterClrMapping/>
  </p:clrMapOvr>
  <p:transition>
    <p:cut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little-omega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N^2 = </a:t>
            </a:r>
            <a:r>
              <a:rPr lang="el-GR" dirty="0" smtClean="0"/>
              <a:t>ω</a:t>
            </a:r>
            <a:r>
              <a:rPr lang="en-US" dirty="0" smtClean="0"/>
              <a:t>(n)</a:t>
            </a:r>
            <a:endParaRPr lang="en-US" dirty="0"/>
          </a:p>
        </p:txBody>
      </p:sp>
    </p:spTree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 Eyes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Solution?</a:t>
            </a:r>
          </a:p>
          <a:p>
            <a:endParaRPr lang="en-US" dirty="0" smtClean="0"/>
          </a:p>
          <a:p>
            <a:r>
              <a:rPr lang="en-US" dirty="0" smtClean="0"/>
              <a:t>What is the proof?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little-omega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e^n</a:t>
            </a:r>
            <a:r>
              <a:rPr lang="en-US" dirty="0" smtClean="0"/>
              <a:t> = </a:t>
            </a:r>
            <a:r>
              <a:rPr lang="el-GR" dirty="0" smtClean="0"/>
              <a:t>ω</a:t>
            </a:r>
            <a:r>
              <a:rPr lang="en-US" dirty="0" smtClean="0"/>
              <a:t>(</a:t>
            </a:r>
            <a:r>
              <a:rPr lang="en-US" dirty="0" err="1" smtClean="0"/>
              <a:t>logn</a:t>
            </a:r>
            <a:r>
              <a:rPr lang="en-US" dirty="0" smtClean="0"/>
              <a:t>) </a:t>
            </a:r>
            <a:endParaRPr lang="en-US" dirty="0"/>
          </a:p>
        </p:txBody>
      </p:sp>
    </p:spTree>
  </p:cSld>
  <p:clrMapOvr>
    <a:masterClrMapping/>
  </p:clrMapOvr>
  <p:transition>
    <p:cut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Big-O and friends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Symmetry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Transpose Symmetry</a:t>
            </a:r>
            <a:endParaRPr lang="en-US" dirty="0"/>
          </a:p>
        </p:txBody>
      </p:sp>
    </p:spTree>
  </p:cSld>
  <p:clrMapOvr>
    <a:masterClrMapping/>
  </p:clrMapOvr>
  <p:transition>
    <p:cut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Big-O and friends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Reflexivity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Transitivity</a:t>
            </a:r>
            <a:endParaRPr lang="en-US" dirty="0"/>
          </a:p>
        </p:txBody>
      </p:sp>
    </p:spTree>
  </p:cSld>
  <p:clrMapOvr>
    <a:masterClrMapping/>
  </p:clrMapOvr>
  <p:transition>
    <p:cut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Big-O and friends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for 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&lt; n;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++)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for (j=0; j &lt; n; j++)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{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a[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][j] = 0;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for 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= 0, j = 0;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&lt; n &amp;&amp; j &lt; n; i++, j++)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print(a[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][j]);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Misunderstandings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Bounds vs. best/worst cases</a:t>
            </a:r>
          </a:p>
          <a:p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Misunderstandings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Bounds vs. best/worst cases</a:t>
            </a:r>
          </a:p>
          <a:p>
            <a:endParaRPr lang="en-US" dirty="0"/>
          </a:p>
        </p:txBody>
      </p:sp>
    </p:spTree>
  </p:cSld>
  <p:clrMapOvr>
    <a:masterClrMapping/>
  </p:clrMapOvr>
  <p:transition>
    <p:cut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Clarifications: limits for little-o and little-omega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Instance Characteristic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for loops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Iterating through an </a:t>
            </a:r>
            <a:r>
              <a:rPr lang="en-US" dirty="0" err="1" smtClean="0"/>
              <a:t>nxm</a:t>
            </a:r>
            <a:r>
              <a:rPr lang="en-US" dirty="0" smtClean="0"/>
              <a:t> matrix</a:t>
            </a:r>
          </a:p>
          <a:p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Asymptotic Analysis vs. Running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i.stack.imgur.com/mux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19200"/>
            <a:ext cx="7010400" cy="52578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 Eyes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2352</TotalTime>
  <Words>901</Words>
  <Application>Microsoft Office PowerPoint</Application>
  <PresentationFormat>On-screen Show (4:3)</PresentationFormat>
  <Paragraphs>279</Paragraphs>
  <Slides>88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92" baseType="lpstr">
      <vt:lpstr>Arial</vt:lpstr>
      <vt:lpstr>Calibri</vt:lpstr>
      <vt:lpstr>Courier New</vt:lpstr>
      <vt:lpstr>Office Theme</vt:lpstr>
      <vt:lpstr>Lecture 3</vt:lpstr>
      <vt:lpstr>Motivation</vt:lpstr>
      <vt:lpstr>Step-Counting</vt:lpstr>
      <vt:lpstr>Step-counting: equal work</vt:lpstr>
      <vt:lpstr>Step-counting: no optimization</vt:lpstr>
      <vt:lpstr>Sample code (simple operations)</vt:lpstr>
      <vt:lpstr>Announcements</vt:lpstr>
      <vt:lpstr>Blue Eyes</vt:lpstr>
      <vt:lpstr>Blue Eyes</vt:lpstr>
      <vt:lpstr>Blue Eyes</vt:lpstr>
      <vt:lpstr>The actual hardest (?) logic puzzle ever</vt:lpstr>
      <vt:lpstr>Sample code (while loop)</vt:lpstr>
      <vt:lpstr>Sample code (for loop)</vt:lpstr>
      <vt:lpstr>Sample code: conditionals</vt:lpstr>
      <vt:lpstr>Sample code: conditionals</vt:lpstr>
      <vt:lpstr>Which branch do we follow? </vt:lpstr>
      <vt:lpstr>Code Sample</vt:lpstr>
      <vt:lpstr>Sample Code</vt:lpstr>
      <vt:lpstr>Limitations of step-counting</vt:lpstr>
      <vt:lpstr>Asymptotic Analysis</vt:lpstr>
      <vt:lpstr>Big-O</vt:lpstr>
      <vt:lpstr>Graph</vt:lpstr>
      <vt:lpstr>Using Big-O</vt:lpstr>
      <vt:lpstr>Using Big-O</vt:lpstr>
      <vt:lpstr>Using Big-O</vt:lpstr>
      <vt:lpstr>Using Big-O</vt:lpstr>
      <vt:lpstr>Announcements</vt:lpstr>
      <vt:lpstr>Upper Bounds</vt:lpstr>
      <vt:lpstr>Common Labels</vt:lpstr>
      <vt:lpstr>Theorems</vt:lpstr>
      <vt:lpstr>Theorems</vt:lpstr>
      <vt:lpstr>Theorems</vt:lpstr>
      <vt:lpstr>Theorems</vt:lpstr>
      <vt:lpstr>Function Properties</vt:lpstr>
      <vt:lpstr>Useful Tool: limits</vt:lpstr>
      <vt:lpstr>Example: little-omega</vt:lpstr>
      <vt:lpstr>Example: little-omega</vt:lpstr>
      <vt:lpstr>Example: little-omega</vt:lpstr>
      <vt:lpstr>Properties of Big-O and friends</vt:lpstr>
      <vt:lpstr>Properties of Big-O and friends</vt:lpstr>
      <vt:lpstr>Properties of Big-O and friends</vt:lpstr>
      <vt:lpstr>Common Misunderstandings</vt:lpstr>
      <vt:lpstr>Common Misunderstandings</vt:lpstr>
      <vt:lpstr>Clarifications: limits for little-o and little-omega</vt:lpstr>
      <vt:lpstr>Instance Characteristic</vt:lpstr>
      <vt:lpstr>Asymptotic Analysis vs. Running time</vt:lpstr>
      <vt:lpstr>Lecture 3</vt:lpstr>
      <vt:lpstr>Motivation</vt:lpstr>
      <vt:lpstr>Step-Counting</vt:lpstr>
      <vt:lpstr>Step-counting: equal work</vt:lpstr>
      <vt:lpstr>Step-counting: no optimization</vt:lpstr>
      <vt:lpstr>Sample code (simple operations)</vt:lpstr>
      <vt:lpstr>Announcements</vt:lpstr>
      <vt:lpstr>Blue Eyes</vt:lpstr>
      <vt:lpstr>The real(?) hardest logic puzzle ever</vt:lpstr>
      <vt:lpstr>Sample code (while loop)</vt:lpstr>
      <vt:lpstr>Sample code (for loop)</vt:lpstr>
      <vt:lpstr>Sample code: conditionals</vt:lpstr>
      <vt:lpstr>Sample code: conditionals</vt:lpstr>
      <vt:lpstr>Which branch do we follow? </vt:lpstr>
      <vt:lpstr>Code Sample</vt:lpstr>
      <vt:lpstr>Sample Code</vt:lpstr>
      <vt:lpstr>Limitations of step-counting</vt:lpstr>
      <vt:lpstr>Asymptotic Analysis</vt:lpstr>
      <vt:lpstr>Big-O</vt:lpstr>
      <vt:lpstr>Graph</vt:lpstr>
      <vt:lpstr>Using Big-O</vt:lpstr>
      <vt:lpstr>Using Big-O</vt:lpstr>
      <vt:lpstr>Using Big-O</vt:lpstr>
      <vt:lpstr>Using Big-O</vt:lpstr>
      <vt:lpstr>Upper Bounds</vt:lpstr>
      <vt:lpstr>Common Labels</vt:lpstr>
      <vt:lpstr>Theorems</vt:lpstr>
      <vt:lpstr>Theorems</vt:lpstr>
      <vt:lpstr>Theorems</vt:lpstr>
      <vt:lpstr>Function Properties</vt:lpstr>
      <vt:lpstr>Useful Tool: limits</vt:lpstr>
      <vt:lpstr>Example: little-omega</vt:lpstr>
      <vt:lpstr>Example: little-omega</vt:lpstr>
      <vt:lpstr>Example: little-omega</vt:lpstr>
      <vt:lpstr>Properties of Big-O and friends</vt:lpstr>
      <vt:lpstr>Properties of Big-O and friends</vt:lpstr>
      <vt:lpstr>Properties of Big-O and friends</vt:lpstr>
      <vt:lpstr>Common Misunderstandings</vt:lpstr>
      <vt:lpstr>Common Misunderstandings</vt:lpstr>
      <vt:lpstr>Clarifications: limits for little-o and little-omega</vt:lpstr>
      <vt:lpstr>Instance Characteristic</vt:lpstr>
      <vt:lpstr>Asymptotic Analysis vs. Running time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</dc:title>
  <dc:creator>qiyam</dc:creator>
  <cp:lastModifiedBy>qiyam</cp:lastModifiedBy>
  <cp:revision>137</cp:revision>
  <dcterms:created xsi:type="dcterms:W3CDTF">2014-06-10T07:05:35Z</dcterms:created>
  <dcterms:modified xsi:type="dcterms:W3CDTF">2014-06-17T16:24:33Z</dcterms:modified>
</cp:coreProperties>
</file>