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2" r:id="rId16"/>
    <p:sldId id="273" r:id="rId17"/>
    <p:sldId id="271" r:id="rId18"/>
    <p:sldId id="289" r:id="rId19"/>
    <p:sldId id="303" r:id="rId20"/>
    <p:sldId id="304" r:id="rId21"/>
    <p:sldId id="305" r:id="rId22"/>
    <p:sldId id="306" r:id="rId23"/>
    <p:sldId id="307" r:id="rId24"/>
    <p:sldId id="290" r:id="rId25"/>
    <p:sldId id="291" r:id="rId26"/>
    <p:sldId id="292" r:id="rId27"/>
    <p:sldId id="296" r:id="rId28"/>
    <p:sldId id="297" r:id="rId29"/>
    <p:sldId id="293" r:id="rId30"/>
    <p:sldId id="294" r:id="rId31"/>
    <p:sldId id="295" r:id="rId32"/>
    <p:sldId id="312" r:id="rId33"/>
    <p:sldId id="274" r:id="rId34"/>
    <p:sldId id="275" r:id="rId35"/>
    <p:sldId id="298" r:id="rId36"/>
    <p:sldId id="277" r:id="rId37"/>
    <p:sldId id="308" r:id="rId38"/>
    <p:sldId id="276" r:id="rId39"/>
    <p:sldId id="278" r:id="rId40"/>
    <p:sldId id="279" r:id="rId41"/>
    <p:sldId id="280" r:id="rId42"/>
    <p:sldId id="299" r:id="rId43"/>
    <p:sldId id="281" r:id="rId44"/>
    <p:sldId id="282" r:id="rId45"/>
    <p:sldId id="311" r:id="rId46"/>
    <p:sldId id="300" r:id="rId47"/>
    <p:sldId id="301" r:id="rId48"/>
    <p:sldId id="302" r:id="rId49"/>
    <p:sldId id="286" r:id="rId50"/>
    <p:sldId id="287" r:id="rId51"/>
    <p:sldId id="288" r:id="rId52"/>
    <p:sldId id="309" r:id="rId53"/>
    <p:sldId id="310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65A2-E304-4148-A33B-5F7000957542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9208-3BDC-4588-A50F-F22884CD8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65A2-E304-4148-A33B-5F7000957542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9208-3BDC-4588-A50F-F22884CD8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65A2-E304-4148-A33B-5F7000957542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9208-3BDC-4588-A50F-F22884CD8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65A2-E304-4148-A33B-5F7000957542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9208-3BDC-4588-A50F-F22884CD8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65A2-E304-4148-A33B-5F7000957542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9208-3BDC-4588-A50F-F22884CD8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65A2-E304-4148-A33B-5F7000957542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9208-3BDC-4588-A50F-F22884CD8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65A2-E304-4148-A33B-5F7000957542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9208-3BDC-4588-A50F-F22884CD8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65A2-E304-4148-A33B-5F7000957542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9208-3BDC-4588-A50F-F22884CD8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65A2-E304-4148-A33B-5F7000957542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9208-3BDC-4588-A50F-F22884CD8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65A2-E304-4148-A33B-5F7000957542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9208-3BDC-4588-A50F-F22884CD8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65A2-E304-4148-A33B-5F7000957542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9208-3BDC-4588-A50F-F22884CD8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B65A2-E304-4148-A33B-5F7000957542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09208-3BDC-4588-A50F-F22884CD8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docid=L4o8uxUGK70siM&amp;tbnid=FEiDbXAG5cgD6M:&amp;ved=0CAQQjB0&amp;url=http://pages.cs.wisc.edu/~skrentny/cs367-common/readings/liblitVersion/Graphs/&amp;ei=aorGU96JC8LIiwKH6oCQBw&amp;bvm=bv.71126742,d.cGU&amp;psig=AFQjCNEXlq8h5p1HxOIyQXtQeYsYFHqWNw&amp;ust=1405606883062227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hyperlink" Target="http://centurion2.com/AIHomework/AI110/ai110.ph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docid=ISC6LfjtxXOnkM&amp;tbnid=FIbE7l8jrVkjEM:&amp;ved=0CAQQjB0&amp;url=http://infosthetics.com/archives/2008/03/facebook_social_network_graph.html&amp;ei=C4vGU8y3FMHaoATIjYH4Ag&amp;bvm=bv.71126742,d.cGU&amp;psig=AFQjCNHqRZPWkAdFjtm3r2GQc0ABpa_F0w&amp;ust=1405607034267942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Topic 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Graphs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 Models</a:t>
            </a:r>
            <a:endParaRPr lang="en-US" dirty="0"/>
          </a:p>
        </p:txBody>
      </p:sp>
      <p:pic>
        <p:nvPicPr>
          <p:cNvPr id="4" name="Content Placeholder 3" descr="graphical_model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67200" y="2209800"/>
            <a:ext cx="4372181" cy="3276600"/>
          </a:xfrm>
        </p:spPr>
      </p:pic>
      <p:pic>
        <p:nvPicPr>
          <p:cNvPr id="22530" name="Picture 2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524000"/>
            <a:ext cx="3581400" cy="387666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81600" y="62484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PRML by Christopher Bishop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0960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most probable configuration that created this image?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Path:</a:t>
            </a:r>
          </a:p>
          <a:p>
            <a:endParaRPr lang="en-US" dirty="0" smtClean="0"/>
          </a:p>
          <a:p>
            <a:r>
              <a:rPr lang="en-US" dirty="0" smtClean="0"/>
              <a:t>Length:</a:t>
            </a:r>
          </a:p>
          <a:p>
            <a:endParaRPr lang="en-US" dirty="0" smtClean="0"/>
          </a:p>
        </p:txBody>
      </p:sp>
      <p:pic>
        <p:nvPicPr>
          <p:cNvPr id="4" name="Picture 3" descr="undirected_grap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4876800"/>
            <a:ext cx="2260318" cy="1511111"/>
          </a:xfrm>
          <a:prstGeom prst="rect">
            <a:avLst/>
          </a:prstGeom>
        </p:spPr>
      </p:pic>
      <p:pic>
        <p:nvPicPr>
          <p:cNvPr id="6" name="Picture 5" descr="directed_grap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4661174"/>
            <a:ext cx="2615873" cy="219682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7543800" y="5410200"/>
            <a:ext cx="0" cy="762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smtClean="0"/>
              <a:t>Cycle:</a:t>
            </a:r>
          </a:p>
          <a:p>
            <a:endParaRPr lang="en-US" dirty="0" smtClean="0"/>
          </a:p>
          <a:p>
            <a:r>
              <a:rPr lang="en-US" dirty="0" smtClean="0"/>
              <a:t>Self-loop:</a:t>
            </a:r>
          </a:p>
          <a:p>
            <a:endParaRPr lang="en-US" dirty="0" smtClean="0"/>
          </a:p>
        </p:txBody>
      </p:sp>
      <p:pic>
        <p:nvPicPr>
          <p:cNvPr id="5" name="Picture 4" descr="undirected_grap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4876800"/>
            <a:ext cx="2260318" cy="1511111"/>
          </a:xfrm>
          <a:prstGeom prst="rect">
            <a:avLst/>
          </a:prstGeom>
        </p:spPr>
      </p:pic>
      <p:pic>
        <p:nvPicPr>
          <p:cNvPr id="6" name="Picture 5" descr="directed_grap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4661174"/>
            <a:ext cx="2615873" cy="219682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7543800" y="5410200"/>
            <a:ext cx="0" cy="762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Incident edges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smtClean="0"/>
              <a:t>Simple graph: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Acyclic graph: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err="1" smtClean="0"/>
              <a:t>Subgraph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Forest: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Tree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smtClean="0"/>
              <a:t>Connected: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Complete graph: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smtClean="0"/>
              <a:t>Weighted graph: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6 due</a:t>
            </a:r>
          </a:p>
          <a:p>
            <a:r>
              <a:rPr lang="en-US" dirty="0" smtClean="0"/>
              <a:t>Test on Thursday (material up to Tuesday)</a:t>
            </a:r>
          </a:p>
          <a:p>
            <a:r>
              <a:rPr lang="en-US" dirty="0" smtClean="0"/>
              <a:t>Reminder: survey</a:t>
            </a:r>
          </a:p>
          <a:p>
            <a:endParaRPr lang="en-US" dirty="0" smtClean="0"/>
          </a:p>
          <a:p>
            <a:r>
              <a:rPr lang="en-US" dirty="0" smtClean="0"/>
              <a:t>Review on Wednesday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Two types: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Undirected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Survey</a:t>
            </a:r>
          </a:p>
          <a:p>
            <a:endParaRPr lang="en-US" dirty="0" smtClean="0"/>
          </a:p>
          <a:p>
            <a:r>
              <a:rPr lang="en-US" dirty="0" smtClean="0"/>
              <a:t>Quizzes/Graph sample problems online</a:t>
            </a:r>
          </a:p>
          <a:p>
            <a:endParaRPr lang="en-US" dirty="0" smtClean="0"/>
          </a:p>
          <a:p>
            <a:r>
              <a:rPr lang="en-US" dirty="0" smtClean="0"/>
              <a:t>Participation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Representations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Adjacency Matrix (undirected)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114800" y="2286000"/>
          <a:ext cx="4724400" cy="3581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4880"/>
                <a:gridCol w="944880"/>
                <a:gridCol w="944880"/>
                <a:gridCol w="944880"/>
                <a:gridCol w="944880"/>
              </a:tblGrid>
              <a:tr h="7162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Storing for Undirected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Adjacency Matrix (directed)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114800" y="1600200"/>
          <a:ext cx="4724400" cy="3581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4880"/>
                <a:gridCol w="944880"/>
                <a:gridCol w="944880"/>
                <a:gridCol w="944880"/>
                <a:gridCol w="944880"/>
              </a:tblGrid>
              <a:tr h="7162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5562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Pros: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5638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Adjacency </a:t>
            </a:r>
            <a:r>
              <a:rPr lang="en-US" dirty="0" smtClean="0"/>
              <a:t>Matrix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Space:</a:t>
            </a:r>
          </a:p>
          <a:p>
            <a:endParaRPr lang="en-US" dirty="0" smtClean="0"/>
          </a:p>
          <a:p>
            <a:r>
              <a:rPr lang="en-US" dirty="0" smtClean="0"/>
              <a:t>Adjacency </a:t>
            </a:r>
            <a:r>
              <a:rPr lang="en-US" dirty="0" smtClean="0"/>
              <a:t>check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smtClean="0"/>
              <a:t>Listing edges of node: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Adjacency list (undirected)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Adjacency list (directed)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Adjacency List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Space:</a:t>
            </a:r>
          </a:p>
          <a:p>
            <a:endParaRPr lang="en-US" dirty="0" smtClean="0"/>
          </a:p>
          <a:p>
            <a:r>
              <a:rPr lang="en-US" dirty="0" smtClean="0"/>
              <a:t>Adjacency check:</a:t>
            </a:r>
          </a:p>
          <a:p>
            <a:endParaRPr lang="en-US" dirty="0" smtClean="0"/>
          </a:p>
          <a:p>
            <a:r>
              <a:rPr lang="en-US" dirty="0" smtClean="0"/>
              <a:t>Listing edges of node: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Search/Traversals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get from one node to another?</a:t>
            </a:r>
          </a:p>
          <a:p>
            <a:endParaRPr lang="en-US" dirty="0" smtClean="0"/>
          </a:p>
          <a:p>
            <a:r>
              <a:rPr lang="en-US" dirty="0" smtClean="0"/>
              <a:t>Why?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Layers: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Breadth First </a:t>
            </a:r>
            <a:r>
              <a:rPr lang="en-US" dirty="0" smtClean="0"/>
              <a:t>Search: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BFS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Applications: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Running time: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Examples/Applications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 Networks</a:t>
            </a:r>
            <a:endParaRPr lang="en-US" dirty="0"/>
          </a:p>
        </p:txBody>
      </p:sp>
      <p:pic>
        <p:nvPicPr>
          <p:cNvPr id="20482" name="Picture 2" descr="http://pages.cs.wisc.edu/~skrentny/cs367-common/readings/liblitVersion/Graphs/weightedDi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096000" cy="41597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00800" y="6248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Source: pages.cs.wisc.edu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60198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Shortest path?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World (from AI)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centurion2.com/AIHomework/Searching/VacuumWor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8658624" cy="4648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0" y="64008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smtClean="0">
                <a:hlinkClick r:id="rId4"/>
              </a:rPr>
              <a:t>centurion2.com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211669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belief states could we be in if we do a certain sequence of  actions?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Social Network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1506" name="Picture 2" descr="http://infosthetics.com/archives/facebook_graph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838200"/>
            <a:ext cx="4724400" cy="4724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81600" y="6477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smtClean="0">
                <a:hlinkClick r:id="rId3"/>
              </a:rPr>
              <a:t>infosthetics.com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62484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Are you an introvert? </a:t>
            </a:r>
          </a:p>
          <a:p>
            <a:r>
              <a:rPr lang="en-US" dirty="0" smtClean="0"/>
              <a:t>Who are you most friendly with?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Graphical Models </a:t>
            </a:r>
            <a:br>
              <a:rPr lang="en-US" dirty="0" smtClean="0"/>
            </a:br>
            <a:r>
              <a:rPr lang="en-US" dirty="0" smtClean="0"/>
              <a:t>(from machine learning)</a:t>
            </a:r>
            <a:endParaRPr lang="en-US" dirty="0"/>
          </a:p>
        </p:txBody>
      </p:sp>
      <p:pic>
        <p:nvPicPr>
          <p:cNvPr id="23554" name="Picture 2" descr="Graphical representation of the given HM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524000"/>
            <a:ext cx="5410201" cy="416585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5000" y="6324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wikipedia.org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593467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was the most likely sequence of weather given the actions (walking, shopping, cleaning) on those days?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</TotalTime>
  <Words>257</Words>
  <Application>Microsoft Office PowerPoint</Application>
  <PresentationFormat>On-screen Show (4:3)</PresentationFormat>
  <Paragraphs>117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Topic 12</vt:lpstr>
      <vt:lpstr>Graphs</vt:lpstr>
      <vt:lpstr>Undirected</vt:lpstr>
      <vt:lpstr>Directed</vt:lpstr>
      <vt:lpstr>Examples/Applications</vt:lpstr>
      <vt:lpstr>Transportation Networks</vt:lpstr>
      <vt:lpstr>Vacuum World (from AI)</vt:lpstr>
      <vt:lpstr>Social Network </vt:lpstr>
      <vt:lpstr>Graphical Models  (from machine learning)</vt:lpstr>
      <vt:lpstr>Graphical Models</vt:lpstr>
      <vt:lpstr>More Definitions</vt:lpstr>
      <vt:lpstr>Slide 12</vt:lpstr>
      <vt:lpstr>Slide 13</vt:lpstr>
      <vt:lpstr>Slide 14</vt:lpstr>
      <vt:lpstr>Slide 15</vt:lpstr>
      <vt:lpstr>Slide 16</vt:lpstr>
      <vt:lpstr>Slide 17</vt:lpstr>
      <vt:lpstr>Announcements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Announcements</vt:lpstr>
      <vt:lpstr>Graph Representations</vt:lpstr>
      <vt:lpstr>Adjacency Matrix (undirected)</vt:lpstr>
      <vt:lpstr>Storing for Undirected</vt:lpstr>
      <vt:lpstr>Adjacency Matrix (directed)</vt:lpstr>
      <vt:lpstr>Adjacency Matrix Costs</vt:lpstr>
      <vt:lpstr>Adjacency list (undirected)</vt:lpstr>
      <vt:lpstr>Adjacency list (directed)</vt:lpstr>
      <vt:lpstr>Adjacency List Costs</vt:lpstr>
      <vt:lpstr>Graph Search/Traversals</vt:lpstr>
      <vt:lpstr>Idea</vt:lpstr>
      <vt:lpstr>Breadth First Search: Algorithm</vt:lpstr>
      <vt:lpstr>Example</vt:lpstr>
      <vt:lpstr>Slide 45</vt:lpstr>
      <vt:lpstr>BFS Tree</vt:lpstr>
      <vt:lpstr>Slide 47</vt:lpstr>
      <vt:lpstr>Slide 48</vt:lpstr>
      <vt:lpstr>Depth-First Search</vt:lpstr>
      <vt:lpstr>Recursive Algorithm</vt:lpstr>
      <vt:lpstr>Iterative Algorithm</vt:lpstr>
      <vt:lpstr>Example</vt:lpstr>
      <vt:lpstr>Slide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12</dc:title>
  <dc:creator>qiyam</dc:creator>
  <cp:lastModifiedBy>qiyam</cp:lastModifiedBy>
  <cp:revision>133</cp:revision>
  <dcterms:created xsi:type="dcterms:W3CDTF">2014-07-16T14:03:24Z</dcterms:created>
  <dcterms:modified xsi:type="dcterms:W3CDTF">2014-07-22T17:02:55Z</dcterms:modified>
</cp:coreProperties>
</file>