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12" r:id="rId4"/>
    <p:sldId id="313" r:id="rId5"/>
    <p:sldId id="314" r:id="rId6"/>
    <p:sldId id="324" r:id="rId7"/>
    <p:sldId id="325" r:id="rId8"/>
    <p:sldId id="328" r:id="rId9"/>
    <p:sldId id="327" r:id="rId10"/>
    <p:sldId id="290" r:id="rId11"/>
    <p:sldId id="291" r:id="rId12"/>
    <p:sldId id="292" r:id="rId13"/>
    <p:sldId id="293" r:id="rId14"/>
    <p:sldId id="271" r:id="rId15"/>
    <p:sldId id="319" r:id="rId16"/>
    <p:sldId id="326" r:id="rId17"/>
    <p:sldId id="320" r:id="rId18"/>
    <p:sldId id="321" r:id="rId19"/>
    <p:sldId id="322" r:id="rId20"/>
    <p:sldId id="323" r:id="rId21"/>
    <p:sldId id="329" r:id="rId22"/>
    <p:sldId id="330" r:id="rId23"/>
    <p:sldId id="331" r:id="rId24"/>
    <p:sldId id="295" r:id="rId25"/>
    <p:sldId id="296" r:id="rId26"/>
    <p:sldId id="297" r:id="rId27"/>
    <p:sldId id="338" r:id="rId28"/>
    <p:sldId id="339" r:id="rId29"/>
    <p:sldId id="298" r:id="rId30"/>
    <p:sldId id="301" r:id="rId31"/>
    <p:sldId id="340" r:id="rId32"/>
    <p:sldId id="341" r:id="rId33"/>
    <p:sldId id="302" r:id="rId34"/>
    <p:sldId id="347" r:id="rId35"/>
    <p:sldId id="303" r:id="rId36"/>
    <p:sldId id="304" r:id="rId37"/>
    <p:sldId id="332" r:id="rId38"/>
    <p:sldId id="333" r:id="rId39"/>
    <p:sldId id="334" r:id="rId40"/>
    <p:sldId id="335" r:id="rId41"/>
    <p:sldId id="336" r:id="rId42"/>
    <p:sldId id="337" r:id="rId43"/>
    <p:sldId id="342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09" r:id="rId56"/>
    <p:sldId id="351" r:id="rId57"/>
    <p:sldId id="352" r:id="rId58"/>
    <p:sldId id="353" r:id="rId59"/>
    <p:sldId id="356" r:id="rId60"/>
    <p:sldId id="359" r:id="rId61"/>
    <p:sldId id="357" r:id="rId62"/>
    <p:sldId id="358" r:id="rId63"/>
    <p:sldId id="310" r:id="rId64"/>
    <p:sldId id="348" r:id="rId65"/>
    <p:sldId id="343" r:id="rId66"/>
    <p:sldId id="350" r:id="rId67"/>
    <p:sldId id="344" r:id="rId68"/>
    <p:sldId id="349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6967-7F44-47C4-A502-56B984CF15E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DD3F-8F97-44A8-A847-36A73430B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datagenetics.com/blog/april2009/index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Algorithm Families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Greedy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Sets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Partial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Greedy Algorithms</a:t>
            </a:r>
          </a:p>
          <a:p>
            <a:r>
              <a:rPr lang="en-US" dirty="0" smtClean="0"/>
              <a:t>Backtracking</a:t>
            </a:r>
          </a:p>
          <a:p>
            <a:r>
              <a:rPr lang="en-US" dirty="0" smtClean="0"/>
              <a:t>Approximation Algorithms</a:t>
            </a:r>
          </a:p>
          <a:p>
            <a:r>
              <a:rPr lang="en-US" dirty="0" smtClean="0"/>
              <a:t>Divide and Conquer</a:t>
            </a:r>
          </a:p>
          <a:p>
            <a:endParaRPr lang="en-US" dirty="0" smtClean="0"/>
          </a:p>
          <a:p>
            <a:r>
              <a:rPr lang="en-US" dirty="0" smtClean="0"/>
              <a:t>Families in Optimization Problems</a:t>
            </a:r>
          </a:p>
          <a:p>
            <a:pPr lvl="1"/>
            <a:r>
              <a:rPr lang="en-US" b="1" dirty="0" smtClean="0"/>
              <a:t>Dynamic programming</a:t>
            </a:r>
          </a:p>
          <a:p>
            <a:pPr lvl="1"/>
            <a:r>
              <a:rPr lang="en-US" dirty="0" smtClean="0"/>
              <a:t>Linear programming</a:t>
            </a:r>
          </a:p>
          <a:p>
            <a:pPr lvl="1"/>
            <a:r>
              <a:rPr lang="en-US" b="1" dirty="0" smtClean="0"/>
              <a:t>Genetic Algorithms</a:t>
            </a:r>
          </a:p>
          <a:p>
            <a:pPr lvl="1"/>
            <a:r>
              <a:rPr lang="en-US" dirty="0" smtClean="0"/>
              <a:t>Simulated annealing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7 due</a:t>
            </a:r>
          </a:p>
          <a:p>
            <a:pPr lvl="1"/>
            <a:r>
              <a:rPr lang="en-US" dirty="0" smtClean="0"/>
              <a:t>Will go over tomorrow</a:t>
            </a:r>
          </a:p>
          <a:p>
            <a:r>
              <a:rPr lang="en-US" dirty="0" smtClean="0"/>
              <a:t>Homework 8 will be out soon</a:t>
            </a:r>
          </a:p>
          <a:p>
            <a:r>
              <a:rPr lang="en-US" dirty="0" smtClean="0"/>
              <a:t>Reminder: Final is on </a:t>
            </a:r>
            <a:r>
              <a:rPr lang="en-US" b="1" dirty="0" smtClean="0"/>
              <a:t>Wednesday</a:t>
            </a:r>
            <a:r>
              <a:rPr lang="en-US" dirty="0" smtClean="0"/>
              <a:t> from </a:t>
            </a:r>
            <a:r>
              <a:rPr lang="en-US" b="1" dirty="0" smtClean="0"/>
              <a:t>9-11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r>
              <a:rPr lang="en-US" dirty="0" smtClean="0"/>
              <a:t>Linear programming</a:t>
            </a:r>
          </a:p>
          <a:p>
            <a:r>
              <a:rPr lang="en-US" dirty="0" smtClean="0"/>
              <a:t>Genetic algorithms</a:t>
            </a:r>
          </a:p>
          <a:p>
            <a:r>
              <a:rPr lang="en-US" dirty="0" smtClean="0"/>
              <a:t>Simulated annealing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in 2x2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90800" y="2362200"/>
          <a:ext cx="35814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700"/>
                <a:gridCol w="1790700"/>
              </a:tblGrid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1600200"/>
          <a:ext cx="52578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971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04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Paths in 4x4?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67200" y="2514600"/>
          <a:ext cx="2667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500"/>
                <a:gridCol w="1333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15200" y="5181600"/>
          <a:ext cx="13716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</a:tblGrid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67200" y="5181600"/>
          <a:ext cx="28956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447800"/>
              </a:tblGrid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0" y="2667000"/>
          <a:ext cx="14478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4x4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447800"/>
          <a:ext cx="6400800" cy="469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0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4</a:t>
                      </a:r>
                      <a:endParaRPr lang="en-US" sz="4400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4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Floyd’s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114800" y="1447800"/>
          <a:ext cx="44195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631371"/>
              </a:tblGrid>
              <a:tr h="55299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114800" y="1447800"/>
          <a:ext cx="44195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631371"/>
              </a:tblGrid>
              <a:tr h="55299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qiyam\Downloads\floyd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391689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114800" y="1447800"/>
          <a:ext cx="44195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631371"/>
              </a:tblGrid>
              <a:tr h="55299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qiyam\Downloads\floyd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391689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114800" y="1447800"/>
          <a:ext cx="44195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631371"/>
              </a:tblGrid>
              <a:tr h="55299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qiyam\Downloads\floyd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391689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N-Queens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905000"/>
          <a:ext cx="71628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1085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A4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114800" y="1447800"/>
          <a:ext cx="44195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631371"/>
              </a:tblGrid>
              <a:tr h="55299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qiyam\Downloads\floyd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391689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A5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114800" y="1447800"/>
          <a:ext cx="44195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631371"/>
              </a:tblGrid>
              <a:tr h="55299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qiyam\Downloads\floyd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391689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114800" y="1447800"/>
          <a:ext cx="44195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371"/>
                <a:gridCol w="631371"/>
                <a:gridCol w="631371"/>
                <a:gridCol w="631371"/>
                <a:gridCol w="631371"/>
                <a:gridCol w="631371"/>
                <a:gridCol w="631371"/>
              </a:tblGrid>
              <a:tr h="55299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</a:tr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qiyam\Downloads\floyd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391689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8 up</a:t>
            </a:r>
          </a:p>
          <a:p>
            <a:r>
              <a:rPr lang="en-US" dirty="0" smtClean="0"/>
              <a:t>Participation 7 up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Hamiltonian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idea and images from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hlinkClick r:id="rId2"/>
              </a:rPr>
              <a:t>http://datagenetics.com/blog/april2009/index.html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Rectangles instead of ellipses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228600"/>
            <a:ext cx="2514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Optional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0800" y="228600"/>
            <a:ext cx="2514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Optional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://datagenetics.com/blog/april2009/g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7818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0800" y="228600"/>
            <a:ext cx="2514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Optional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7586" name="Picture 2" descr="http://datagenetics.com/blog/april2009/spl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124700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is due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Code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228600"/>
            <a:ext cx="2514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Optional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 </a:t>
            </a:r>
            <a:r>
              <a:rPr lang="en-US" sz="3600" dirty="0" smtClean="0"/>
              <a:t>Minima/Maximum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400800" y="228600"/>
            <a:ext cx="2514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Optional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6562" name="Picture 2" descr="http://datagenetics.com/blog/april2009/h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4659214" cy="2209800"/>
          </a:xfrm>
          <a:prstGeom prst="rect">
            <a:avLst/>
          </a:prstGeom>
          <a:noFill/>
        </p:spPr>
      </p:pic>
      <p:pic>
        <p:nvPicPr>
          <p:cNvPr id="66564" name="Picture 4" descr="C:\Users\qiyam\Desktop\cs345\programs\genetic_algorithm\output_kirby\current_000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2600325" cy="2571750"/>
          </a:xfrm>
          <a:prstGeom prst="rect">
            <a:avLst/>
          </a:prstGeom>
          <a:noFill/>
        </p:spPr>
      </p:pic>
      <p:pic>
        <p:nvPicPr>
          <p:cNvPr id="66565" name="Picture 5" descr="C:\Users\qiyam\Desktop\cs345\programs\genetic_algorithm\imgs\kirby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600325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228600"/>
            <a:ext cx="2514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Optional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Algorithms: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http://upload.wikimedia.org/wikipedia/commons/thumb/0/0c/Linear_Programming_Feasible_Region.svg/1024px-Linear_Programming_Feasible_Reg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419600" cy="4419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Integer Linear Programming</a:t>
            </a:r>
            <a:endParaRPr lang="en-US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 l="12650" t="11250" r="47086" b="13750"/>
          <a:stretch>
            <a:fillRect/>
          </a:stretch>
        </p:blipFill>
        <p:spPr bwMode="auto">
          <a:xfrm>
            <a:off x="3962400" y="1670777"/>
            <a:ext cx="4953000" cy="518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Sums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1828800"/>
          <a:ext cx="5257800" cy="358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628900"/>
              </a:tblGrid>
              <a:tr h="179070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79070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5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9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572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8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8100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14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562600"/>
            <a:ext cx="647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 + e2 = 8, e2 + e3 = 14? (Nope. There are an infinite number of solutions.)</a:t>
            </a:r>
          </a:p>
          <a:p>
            <a:r>
              <a:rPr lang="en-US" dirty="0" smtClean="0"/>
              <a:t>n11*e1 + n21*e1 + … + n91*e1  + n12*e2 + … + n92*e2 = 8</a:t>
            </a:r>
          </a:p>
          <a:p>
            <a:r>
              <a:rPr lang="en-US" dirty="0" smtClean="0"/>
              <a:t>n12*e2 + n22*e2 + … + n92*e2  + n13*e3 + … + n93*e3 = 14</a:t>
            </a:r>
          </a:p>
          <a:p>
            <a:r>
              <a:rPr lang="en-US" dirty="0" smtClean="0"/>
              <a:t>n11 + n21 + … + n91 = 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Generation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3" y="1397000"/>
          <a:ext cx="6781796" cy="5003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828"/>
                <a:gridCol w="968828"/>
                <a:gridCol w="968828"/>
                <a:gridCol w="968828"/>
                <a:gridCol w="968828"/>
                <a:gridCol w="968828"/>
                <a:gridCol w="968828"/>
              </a:tblGrid>
              <a:tr h="714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219200"/>
          <a:ext cx="58674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5800"/>
                <a:gridCol w="1955800"/>
                <a:gridCol w="1955800"/>
              </a:tblGrid>
              <a:tr h="1346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6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6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990600"/>
          <a:ext cx="6781796" cy="5003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828"/>
                <a:gridCol w="968828"/>
                <a:gridCol w="968828"/>
                <a:gridCol w="968828"/>
                <a:gridCol w="968828"/>
                <a:gridCol w="968828"/>
                <a:gridCol w="968828"/>
              </a:tblGrid>
              <a:tr h="7148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8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407</Words>
  <Application>Microsoft Office PowerPoint</Application>
  <PresentationFormat>On-screen Show (4:3)</PresentationFormat>
  <Paragraphs>265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Topic 14</vt:lpstr>
      <vt:lpstr>A Partial List</vt:lpstr>
      <vt:lpstr>Backtracking</vt:lpstr>
      <vt:lpstr>N-Queens</vt:lpstr>
      <vt:lpstr>Hamiltonian Cycle</vt:lpstr>
      <vt:lpstr>Announcements</vt:lpstr>
      <vt:lpstr>Maze Generation</vt:lpstr>
      <vt:lpstr>Slide 8</vt:lpstr>
      <vt:lpstr>Slide 9</vt:lpstr>
      <vt:lpstr>Approximation Algorithms</vt:lpstr>
      <vt:lpstr>Slide 11</vt:lpstr>
      <vt:lpstr>Slide 12</vt:lpstr>
      <vt:lpstr>Slide 13</vt:lpstr>
      <vt:lpstr>Slide 14</vt:lpstr>
      <vt:lpstr>Divide and Conquer</vt:lpstr>
      <vt:lpstr>Randomized Algorithms</vt:lpstr>
      <vt:lpstr>Greedy Algorithms</vt:lpstr>
      <vt:lpstr>Examples</vt:lpstr>
      <vt:lpstr>Making Change</vt:lpstr>
      <vt:lpstr>Slide 20</vt:lpstr>
      <vt:lpstr>Slide 21</vt:lpstr>
      <vt:lpstr>Slide 22</vt:lpstr>
      <vt:lpstr>Announcements</vt:lpstr>
      <vt:lpstr>Optimization problems</vt:lpstr>
      <vt:lpstr>Dynamic Programming</vt:lpstr>
      <vt:lpstr>Slide 26</vt:lpstr>
      <vt:lpstr>Total number of paths</vt:lpstr>
      <vt:lpstr>Paths in 2x2</vt:lpstr>
      <vt:lpstr>Slide 29</vt:lpstr>
      <vt:lpstr>Base Cases</vt:lpstr>
      <vt:lpstr>Recursive</vt:lpstr>
      <vt:lpstr>Computing 4x4</vt:lpstr>
      <vt:lpstr>Floyd’s Shortest Path Algorithm</vt:lpstr>
      <vt:lpstr>Slide 34</vt:lpstr>
      <vt:lpstr>Slide 35</vt:lpstr>
      <vt:lpstr>A0</vt:lpstr>
      <vt:lpstr>A1</vt:lpstr>
      <vt:lpstr>A2</vt:lpstr>
      <vt:lpstr>A3</vt:lpstr>
      <vt:lpstr>A4</vt:lpstr>
      <vt:lpstr>A5</vt:lpstr>
      <vt:lpstr>A6</vt:lpstr>
      <vt:lpstr>Pseudocode</vt:lpstr>
      <vt:lpstr>Announcements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Genetic Algorithms</vt:lpstr>
      <vt:lpstr>Slide 56</vt:lpstr>
      <vt:lpstr>Slide 57</vt:lpstr>
      <vt:lpstr>Slide 58</vt:lpstr>
      <vt:lpstr>Slide 59</vt:lpstr>
      <vt:lpstr>Gray Code</vt:lpstr>
      <vt:lpstr>Local Minima/Maximum</vt:lpstr>
      <vt:lpstr>Improvements?</vt:lpstr>
      <vt:lpstr>Genetic Algorithms: Profiling</vt:lpstr>
      <vt:lpstr>Slide 64</vt:lpstr>
      <vt:lpstr>Linear Programming</vt:lpstr>
      <vt:lpstr>Example: </vt:lpstr>
      <vt:lpstr>Cross Sums</vt:lpstr>
      <vt:lpstr>Cross Sums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14</dc:title>
  <dc:creator>qiyam</dc:creator>
  <cp:lastModifiedBy>qiyam</cp:lastModifiedBy>
  <cp:revision>109</cp:revision>
  <dcterms:created xsi:type="dcterms:W3CDTF">2014-07-30T03:49:04Z</dcterms:created>
  <dcterms:modified xsi:type="dcterms:W3CDTF">2014-08-05T17:32:19Z</dcterms:modified>
</cp:coreProperties>
</file>