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6" r:id="rId5"/>
    <p:sldId id="275" r:id="rId6"/>
    <p:sldId id="277" r:id="rId7"/>
    <p:sldId id="274" r:id="rId8"/>
    <p:sldId id="278" r:id="rId9"/>
    <p:sldId id="280" r:id="rId10"/>
    <p:sldId id="287" r:id="rId11"/>
    <p:sldId id="285" r:id="rId12"/>
    <p:sldId id="281" r:id="rId13"/>
    <p:sldId id="282" r:id="rId14"/>
    <p:sldId id="283" r:id="rId15"/>
    <p:sldId id="260" r:id="rId16"/>
    <p:sldId id="261" r:id="rId17"/>
    <p:sldId id="262" r:id="rId18"/>
    <p:sldId id="263" r:id="rId19"/>
    <p:sldId id="264" r:id="rId20"/>
    <p:sldId id="279" r:id="rId21"/>
    <p:sldId id="265" r:id="rId22"/>
    <p:sldId id="273" r:id="rId23"/>
    <p:sldId id="266" r:id="rId24"/>
    <p:sldId id="284" r:id="rId25"/>
    <p:sldId id="286" r:id="rId26"/>
    <p:sldId id="267" r:id="rId27"/>
    <p:sldId id="268" r:id="rId28"/>
    <p:sldId id="269" r:id="rId29"/>
    <p:sldId id="289" r:id="rId30"/>
    <p:sldId id="290" r:id="rId31"/>
    <p:sldId id="270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AE76-9C37-40F1-9CE5-2BD415437F6E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0214-3C13-43C3-AB22-4D7B3B0B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Limits of </a:t>
            </a:r>
            <a:r>
              <a:rPr lang="en-US" dirty="0" smtClean="0"/>
              <a:t>Computation (optional)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Bijection</a:t>
            </a:r>
            <a:r>
              <a:rPr lang="en-US" dirty="0" smtClean="0"/>
              <a:t> between the (sub)set of natural numbers and some other set.</a:t>
            </a:r>
          </a:p>
          <a:p>
            <a:endParaRPr lang="en-US" dirty="0" smtClean="0"/>
          </a:p>
          <a:p>
            <a:r>
              <a:rPr lang="en-US" dirty="0" smtClean="0"/>
              <a:t>{</a:t>
            </a:r>
            <a:r>
              <a:rPr lang="en-US" dirty="0" smtClean="0"/>
              <a:t>1,2,3}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>
                <a:sym typeface="Wingdings" pitchFamily="2" charset="2"/>
              </a:rPr>
              <a:t>{-333,135,3.14159…}</a:t>
            </a:r>
            <a:endParaRPr lang="en-US" dirty="0" smtClean="0"/>
          </a:p>
          <a:p>
            <a:r>
              <a:rPr lang="en-US" dirty="0" smtClean="0"/>
              <a:t>{</a:t>
            </a:r>
            <a:r>
              <a:rPr lang="en-US" dirty="0" smtClean="0"/>
              <a:t>1,2,3,4, …}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>
                <a:sym typeface="Wingdings" pitchFamily="2" charset="2"/>
              </a:rPr>
              <a:t>{1,-1,2,-2,…}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rational numbers countable?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81400" y="1524000"/>
          <a:ext cx="50292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/>
                <a:gridCol w="1005840"/>
                <a:gridCol w="1005840"/>
                <a:gridCol w="1005840"/>
                <a:gridCol w="1005840"/>
              </a:tblGrid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Numbers are Uncountable (</a:t>
            </a:r>
            <a:r>
              <a:rPr lang="en-US" dirty="0" err="1" smtClean="0"/>
              <a:t>Diagonalization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Russel’s</a:t>
            </a:r>
            <a:r>
              <a:rPr lang="en-US" dirty="0" smtClean="0"/>
              <a:t> Paradox (Participation)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Liar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Proofs?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Knowing for sure.</a:t>
            </a:r>
          </a:p>
          <a:p>
            <a:endParaRPr lang="en-US" dirty="0" smtClean="0"/>
          </a:p>
          <a:p>
            <a:r>
              <a:rPr lang="en-US" dirty="0" smtClean="0"/>
              <a:t>Understanding the problem</a:t>
            </a:r>
          </a:p>
          <a:p>
            <a:endParaRPr lang="en-US" dirty="0" smtClean="0"/>
          </a:p>
          <a:p>
            <a:r>
              <a:rPr lang="en-US" dirty="0" smtClean="0"/>
              <a:t>Opening up new ways of thinking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Euclid’s fifth postulate and projective geometry.</a:t>
            </a:r>
          </a:p>
          <a:p>
            <a:pPr lvl="1"/>
            <a:r>
              <a:rPr lang="en-US" dirty="0" smtClean="0"/>
              <a:t>Fermat’s Last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Russell &amp; Whitehead </a:t>
            </a:r>
            <a:br>
              <a:rPr lang="en-US" dirty="0" smtClean="0"/>
            </a:br>
            <a:r>
              <a:rPr lang="en-US" dirty="0" smtClean="0"/>
              <a:t>(Principia </a:t>
            </a:r>
            <a:r>
              <a:rPr lang="en-US" dirty="0" err="1" smtClean="0"/>
              <a:t>Mathematica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Why </a:t>
            </a:r>
            <a:r>
              <a:rPr lang="en-US" dirty="0" smtClean="0"/>
              <a:t>Set </a:t>
            </a:r>
            <a:r>
              <a:rPr lang="en-US" dirty="0" smtClean="0"/>
              <a:t>T</a:t>
            </a:r>
            <a:r>
              <a:rPr lang="en-US" dirty="0" smtClean="0"/>
              <a:t>heory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foundation for mathematics.</a:t>
            </a:r>
          </a:p>
          <a:p>
            <a:pPr lvl="1"/>
            <a:r>
              <a:rPr lang="en-US" dirty="0" smtClean="0"/>
              <a:t>Which allows (in </a:t>
            </a:r>
            <a:r>
              <a:rPr lang="en-US" dirty="0" smtClean="0"/>
              <a:t>principle) every mathematical statement to be </a:t>
            </a:r>
            <a:r>
              <a:rPr lang="en-US" dirty="0" smtClean="0"/>
              <a:t>proven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goodokbad.com/assets/images/books/logicomix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840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why do we care about provability?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a better understanding of the concepts</a:t>
            </a:r>
          </a:p>
          <a:p>
            <a:r>
              <a:rPr lang="en-US" dirty="0" smtClean="0"/>
              <a:t>To understand its implications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Newton’s calculus</a:t>
            </a:r>
          </a:p>
          <a:p>
            <a:pPr lvl="1"/>
            <a:r>
              <a:rPr lang="en-US" dirty="0" smtClean="0"/>
              <a:t>Troll 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8.media.tumblr.com/tumblr_lt4vkdqF3J1qcj2hco1_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724400" cy="666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Godel’s</a:t>
            </a:r>
            <a:r>
              <a:rPr lang="en-US" dirty="0" smtClean="0"/>
              <a:t> Incompleteness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Hilbert’s program</a:t>
            </a:r>
          </a:p>
          <a:p>
            <a:pPr lvl="1"/>
            <a:r>
              <a:rPr lang="en-US" dirty="0" smtClean="0"/>
              <a:t>All mathematical statements should be written in a precise language with well-defined rules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all mathematical statements* complete and consistent?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*from a formal theory whose set of axioms are a recursively enumerable set.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 a </a:t>
            </a:r>
            <a:r>
              <a:rPr lang="en-US" dirty="0" err="1" smtClean="0"/>
              <a:t>bijection</a:t>
            </a:r>
            <a:r>
              <a:rPr lang="en-US" dirty="0" smtClean="0"/>
              <a:t> between logical statements and natural numbers</a:t>
            </a:r>
          </a:p>
          <a:p>
            <a:pPr lvl="1"/>
            <a:r>
              <a:rPr lang="en-US" dirty="0" smtClean="0"/>
              <a:t>Every statement has a unique ID (</a:t>
            </a:r>
            <a:r>
              <a:rPr lang="en-US" dirty="0" err="1" smtClean="0"/>
              <a:t>Godel</a:t>
            </a:r>
            <a:r>
              <a:rPr lang="en-US" dirty="0" smtClean="0"/>
              <a:t> numbering)</a:t>
            </a:r>
          </a:p>
          <a:p>
            <a:pPr lvl="1"/>
            <a:r>
              <a:rPr lang="en-US" dirty="0" smtClean="0"/>
              <a:t>Can construct statements with numbers like “statement S is provable in system”</a:t>
            </a:r>
          </a:p>
          <a:p>
            <a:r>
              <a:rPr lang="en-US" dirty="0" smtClean="0"/>
              <a:t>Make a self-referential statement that says “this statement is </a:t>
            </a:r>
            <a:r>
              <a:rPr lang="en-US" dirty="0" err="1" smtClean="0"/>
              <a:t>unprovable</a:t>
            </a:r>
            <a:r>
              <a:rPr lang="en-US" dirty="0" smtClean="0"/>
              <a:t> in this system”</a:t>
            </a:r>
          </a:p>
          <a:p>
            <a:pPr lvl="1"/>
            <a:r>
              <a:rPr lang="en-US" dirty="0" err="1" smtClean="0"/>
              <a:t>Diagonalization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Automata, Grammars, and Computability (473)</a:t>
            </a:r>
          </a:p>
          <a:p>
            <a:endParaRPr lang="en-US" dirty="0"/>
          </a:p>
          <a:p>
            <a:r>
              <a:rPr lang="en-US" dirty="0" smtClean="0"/>
              <a:t>DFA </a:t>
            </a:r>
            <a:r>
              <a:rPr lang="en-US" dirty="0" smtClean="0">
                <a:sym typeface="Wingdings" pitchFamily="2" charset="2"/>
              </a:rPr>
              <a:t> PDA  Turing Machines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P, NP, NP-hard, NP-Complete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(Theoretical)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Cantor and infinities</a:t>
            </a:r>
          </a:p>
          <a:p>
            <a:endParaRPr lang="en-US" dirty="0" smtClean="0"/>
          </a:p>
          <a:p>
            <a:r>
              <a:rPr lang="en-US" dirty="0" smtClean="0"/>
              <a:t>Bertrand Russell and self-reference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Godel</a:t>
            </a:r>
            <a:r>
              <a:rPr lang="en-US" dirty="0" smtClean="0"/>
              <a:t> and Incompleteness</a:t>
            </a:r>
          </a:p>
          <a:p>
            <a:endParaRPr lang="en-US" dirty="0" smtClean="0"/>
          </a:p>
          <a:p>
            <a:r>
              <a:rPr lang="en-US" dirty="0" smtClean="0"/>
              <a:t>Turing and the Halting Problem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decide (say ‘yes’ or ‘no’ in finite time) whether any </a:t>
            </a:r>
            <a:r>
              <a:rPr lang="en-US" dirty="0" smtClean="0"/>
              <a:t>mathematical statement is even provable?</a:t>
            </a:r>
          </a:p>
          <a:p>
            <a:endParaRPr lang="en-US" dirty="0" smtClean="0"/>
          </a:p>
          <a:p>
            <a:r>
              <a:rPr lang="en-US" dirty="0" smtClean="0"/>
              <a:t>Can a program determine whether any program will halt eventually?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Diagonalization</a:t>
            </a:r>
            <a:r>
              <a:rPr lang="en-US" dirty="0" smtClean="0"/>
              <a:t> in the Halting Problem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6629399" cy="4190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057"/>
                <a:gridCol w="947057"/>
                <a:gridCol w="947057"/>
                <a:gridCol w="947057"/>
                <a:gridCol w="947057"/>
                <a:gridCol w="947057"/>
                <a:gridCol w="947057"/>
              </a:tblGrid>
              <a:tr h="598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Plugs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Logicomix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Godel</a:t>
            </a:r>
            <a:r>
              <a:rPr lang="en-US" dirty="0" smtClean="0"/>
              <a:t>, Escher, and Bach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g-ecx.images-amazon.com/images/G/01/HOPUB-Images-09/Logicomix_162-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016" y="228600"/>
            <a:ext cx="9449016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Godel</a:t>
            </a:r>
            <a:r>
              <a:rPr lang="en-US" dirty="0" smtClean="0"/>
              <a:t>, Escher, and Bach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riverrundesign.com/wp-content/uploads/2013/09/Godel-Escher-Bach-edriverrun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Cantor and Infinity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invented by George Cantor</a:t>
            </a:r>
          </a:p>
          <a:p>
            <a:r>
              <a:rPr lang="en-US" dirty="0" smtClean="0"/>
              <a:t>Size is defined by cardinality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people can you fit in an Infinite Hotel?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372</Words>
  <Application>Microsoft Office PowerPoint</Application>
  <PresentationFormat>On-screen Show (4:3)</PresentationFormat>
  <Paragraphs>80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Topic 16</vt:lpstr>
      <vt:lpstr>Survey!</vt:lpstr>
      <vt:lpstr>History of (Theoretical) Computing</vt:lpstr>
      <vt:lpstr>Book Plugs</vt:lpstr>
      <vt:lpstr>Slide 5</vt:lpstr>
      <vt:lpstr>Godel, Escher, and Bach</vt:lpstr>
      <vt:lpstr>Cantor and Infinity</vt:lpstr>
      <vt:lpstr>How many people can you fit in an Infinite Hotel?</vt:lpstr>
      <vt:lpstr>Slide 9</vt:lpstr>
      <vt:lpstr>Countable</vt:lpstr>
      <vt:lpstr>Are rational numbers countable? </vt:lpstr>
      <vt:lpstr>Real Numbers are Uncountable (Diagonalization)</vt:lpstr>
      <vt:lpstr>Slide 13</vt:lpstr>
      <vt:lpstr>Survey!!!</vt:lpstr>
      <vt:lpstr>Russel’s Paradox (Participation)</vt:lpstr>
      <vt:lpstr>The Liar Paradox</vt:lpstr>
      <vt:lpstr>Aside: Why Proofs?</vt:lpstr>
      <vt:lpstr>Russell &amp; Whitehead  (Principia Mathematica)</vt:lpstr>
      <vt:lpstr>Aside: Why Set Theory?</vt:lpstr>
      <vt:lpstr>Slide 20</vt:lpstr>
      <vt:lpstr>Aside: why do we care about provability?</vt:lpstr>
      <vt:lpstr>Slide 22</vt:lpstr>
      <vt:lpstr>Godel’s Incompleteness Theorem</vt:lpstr>
      <vt:lpstr>Are all mathematical statements* complete and consistent?</vt:lpstr>
      <vt:lpstr>Proof ideas</vt:lpstr>
      <vt:lpstr>Turing Machines</vt:lpstr>
      <vt:lpstr>Theoretical Computation</vt:lpstr>
      <vt:lpstr>Slide 28</vt:lpstr>
      <vt:lpstr>Slide 29</vt:lpstr>
      <vt:lpstr>Slide 30</vt:lpstr>
      <vt:lpstr>Halting Problem</vt:lpstr>
      <vt:lpstr>Diagonalization in the Halting Problem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51</cp:revision>
  <dcterms:created xsi:type="dcterms:W3CDTF">2014-08-06T15:37:27Z</dcterms:created>
  <dcterms:modified xsi:type="dcterms:W3CDTF">2014-08-07T17:24:59Z</dcterms:modified>
</cp:coreProperties>
</file>